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8" r:id="rId3"/>
  </p:sldMasterIdLst>
  <p:notesMasterIdLst>
    <p:notesMasterId r:id="rId5"/>
  </p:notesMasterIdLst>
  <p:handoutMasterIdLst>
    <p:handoutMasterId r:id="rId40"/>
  </p:handoutMasterIdLst>
  <p:sldIdLst>
    <p:sldId id="697" r:id="rId4"/>
    <p:sldId id="622" r:id="rId6"/>
    <p:sldId id="623" r:id="rId7"/>
    <p:sldId id="624" r:id="rId8"/>
    <p:sldId id="698" r:id="rId9"/>
    <p:sldId id="652" r:id="rId10"/>
    <p:sldId id="700" r:id="rId11"/>
    <p:sldId id="701" r:id="rId12"/>
    <p:sldId id="699" r:id="rId13"/>
    <p:sldId id="702" r:id="rId14"/>
    <p:sldId id="627" r:id="rId15"/>
    <p:sldId id="653" r:id="rId16"/>
    <p:sldId id="655" r:id="rId17"/>
    <p:sldId id="706" r:id="rId18"/>
    <p:sldId id="705" r:id="rId19"/>
    <p:sldId id="704" r:id="rId20"/>
    <p:sldId id="709" r:id="rId21"/>
    <p:sldId id="707" r:id="rId22"/>
    <p:sldId id="710" r:id="rId23"/>
    <p:sldId id="711" r:id="rId24"/>
    <p:sldId id="713" r:id="rId25"/>
    <p:sldId id="721" r:id="rId26"/>
    <p:sldId id="730" r:id="rId27"/>
    <p:sldId id="731" r:id="rId28"/>
    <p:sldId id="732" r:id="rId29"/>
    <p:sldId id="719" r:id="rId30"/>
    <p:sldId id="675" r:id="rId31"/>
    <p:sldId id="722" r:id="rId32"/>
    <p:sldId id="726" r:id="rId33"/>
    <p:sldId id="727" r:id="rId34"/>
    <p:sldId id="723" r:id="rId35"/>
    <p:sldId id="728" r:id="rId36"/>
    <p:sldId id="724" r:id="rId37"/>
    <p:sldId id="729" r:id="rId38"/>
    <p:sldId id="733" r:id="rId39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213"/>
    <a:srgbClr val="EAB905"/>
    <a:srgbClr val="FECD54"/>
    <a:srgbClr val="817222"/>
    <a:srgbClr val="515223"/>
    <a:srgbClr val="4B7D2B"/>
    <a:srgbClr val="9A8B3D"/>
    <a:srgbClr val="D3D1D2"/>
    <a:srgbClr val="565656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5" autoAdjust="0"/>
    <p:restoredTop sz="83203" autoAdjust="0"/>
  </p:normalViewPr>
  <p:slideViewPr>
    <p:cSldViewPr snapToGrid="0" showGuides="1">
      <p:cViewPr varScale="1">
        <p:scale>
          <a:sx n="90" d="100"/>
          <a:sy n="90" d="100"/>
        </p:scale>
        <p:origin x="968" y="184"/>
      </p:cViewPr>
      <p:guideLst>
        <p:guide orient="horz" pos="2110"/>
        <p:guide pos="3836"/>
        <p:guide pos="958"/>
        <p:guide pos="6668"/>
        <p:guide orient="horz" pos="772"/>
        <p:guide orient="horz" pos="983"/>
        <p:guide orient="horz"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2" d="100"/>
        <a:sy n="122" d="100"/>
      </p:scale>
      <p:origin x="0" y="-1392"/>
    </p:cViewPr>
  </p:sorterViewPr>
  <p:notesViewPr>
    <p:cSldViewPr snapToGrid="0">
      <p:cViewPr varScale="1">
        <p:scale>
          <a:sx n="83" d="100"/>
          <a:sy n="83" d="100"/>
        </p:scale>
        <p:origin x="3992" y="208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tags" Target="tags/tag4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FCN</a:t>
            </a:r>
            <a:r>
              <a:rPr lang="zh-CN" altLang="en-US"/>
              <a:t>的探究主要是任务驱动的：</a:t>
            </a:r>
            <a:endParaRPr lang="zh-CN" altLang="en-US"/>
          </a:p>
          <a:p>
            <a:r>
              <a:rPr lang="zh-CN" altLang="en-US"/>
              <a:t>因为图像级别分类任务的有两个缺陷，一是局限于图像级别二是输入尺寸不易变</a:t>
            </a:r>
            <a:endParaRPr lang="zh-CN" altLang="en-US"/>
          </a:p>
          <a:p>
            <a:endParaRPr lang="zh-CN" altLang="en-US"/>
          </a:p>
          <a:p>
            <a:r>
              <a:rPr lang="zh-CN"/>
              <a:t>改进思路有两种，一是下降到具体领域的改进，二是基于网络结构的改进。</a:t>
            </a:r>
            <a:endParaRPr lang="zh-CN"/>
          </a:p>
          <a:p>
            <a:r>
              <a:rPr lang="en-US" altLang="zh-CN"/>
              <a:t>ResNet</a:t>
            </a:r>
            <a:r>
              <a:rPr lang="zh-CN" altLang="en-US"/>
              <a:t>的引入就是第二种，他既是一种优异的深度学习思想，又适应于</a:t>
            </a:r>
            <a:r>
              <a:rPr lang="en-US" altLang="zh-CN"/>
              <a:t>FCN</a:t>
            </a:r>
            <a:r>
              <a:rPr lang="zh-CN" altLang="en-US"/>
              <a:t>的编码结构。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我们需要先搞清楚传统</a:t>
            </a:r>
            <a:r>
              <a:rPr lang="en-US" altLang="zh-CN"/>
              <a:t>CNN</a:t>
            </a:r>
            <a:r>
              <a:rPr lang="zh-CN" altLang="en-US"/>
              <a:t>图像分类的缺陷在哪，</a:t>
            </a:r>
            <a:endParaRPr lang="zh-CN" altLang="en-US"/>
          </a:p>
          <a:p>
            <a:r>
              <a:rPr lang="zh-CN" altLang="en-US"/>
              <a:t>再了解</a:t>
            </a:r>
            <a:r>
              <a:rPr lang="en-US" altLang="zh-CN"/>
              <a:t>FCN</a:t>
            </a:r>
            <a:r>
              <a:rPr lang="zh-CN" altLang="en-US"/>
              <a:t>的开创性方法如何解决了</a:t>
            </a:r>
            <a:r>
              <a:rPr lang="en-US" altLang="zh-CN"/>
              <a:t>CNN</a:t>
            </a:r>
            <a:r>
              <a:rPr lang="zh-CN" altLang="en-US"/>
              <a:t>缺陷，</a:t>
            </a:r>
            <a:endParaRPr lang="zh-CN" altLang="en-US"/>
          </a:p>
          <a:p>
            <a:r>
              <a:rPr lang="zh-CN" altLang="en-US"/>
              <a:t>最后再引入改进思路。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要理解</a:t>
            </a:r>
            <a:r>
              <a:rPr lang="en-US" altLang="zh-CN"/>
              <a:t>CNN</a:t>
            </a:r>
            <a:r>
              <a:rPr lang="zh-CN" altLang="en-US"/>
              <a:t>及之后的模型，必须理解多通道卷积的基础概念，</a:t>
            </a:r>
            <a:endParaRPr lang="zh-CN" altLang="en-US"/>
          </a:p>
          <a:p>
            <a:r>
              <a:rPr lang="zh-CN" altLang="en-US"/>
              <a:t>其中有两个重点，卷积核通道数与输入层一致，</a:t>
            </a:r>
            <a:endParaRPr lang="zh-CN" altLang="en-US"/>
          </a:p>
          <a:p>
            <a:r>
              <a:rPr lang="zh-CN" altLang="en-US"/>
              <a:t>卷积核的个数就反映了输出层数</a:t>
            </a:r>
            <a:endParaRPr lang="zh-CN" altLang="en-US"/>
          </a:p>
          <a:p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CNN</a:t>
            </a:r>
            <a:r>
              <a:rPr lang="zh-CN" altLang="en-US"/>
              <a:t>将卷积得到的最终三维</a:t>
            </a:r>
            <a:r>
              <a:rPr lang="zh-CN" altLang="en-US"/>
              <a:t>特征图，再输入全连接层，</a:t>
            </a:r>
            <a:endParaRPr lang="zh-CN" altLang="en-US"/>
          </a:p>
          <a:p>
            <a:r>
              <a:rPr lang="zh-CN" altLang="en-US"/>
              <a:t>这一层有</a:t>
            </a:r>
            <a:r>
              <a:rPr lang="en-US" altLang="zh-CN"/>
              <a:t>N</a:t>
            </a:r>
            <a:r>
              <a:rPr lang="zh-CN" altLang="en-US"/>
              <a:t>个三维</a:t>
            </a:r>
            <a:r>
              <a:rPr lang="zh-CN" altLang="en-US"/>
              <a:t>全连接卷积核，之所以叫全连接，是因为他们的长深高与输入的三维</a:t>
            </a:r>
            <a:r>
              <a:rPr lang="zh-CN" altLang="en-US">
                <a:sym typeface="+mn-ea"/>
              </a:rPr>
              <a:t>特征图完全一致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全连接将高宽维度坍到一维，只剩下通道维度表示类别，所以</a:t>
            </a:r>
            <a:r>
              <a:rPr lang="en-US" altLang="zh-CN"/>
              <a:t>CNN</a:t>
            </a:r>
            <a:r>
              <a:rPr lang="zh-CN" altLang="en-US"/>
              <a:t>只能研究整张图像的信息。</a:t>
            </a:r>
            <a:endParaRPr lang="zh-CN" altLang="en-US"/>
          </a:p>
          <a:p>
            <a:r>
              <a:rPr lang="zh-CN" altLang="en-US"/>
              <a:t>另外，全连接卷积核与特征图的尺寸绑定在了一起，作为参数，他们是需要训练的，</a:t>
            </a:r>
            <a:endParaRPr lang="zh-CN" altLang="en-US"/>
          </a:p>
          <a:p>
            <a:r>
              <a:rPr lang="zh-CN" altLang="en-US"/>
              <a:t>如果改变输入尺寸就得重新训练。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基于这两点，</a:t>
            </a:r>
            <a:r>
              <a:rPr lang="en-US" altLang="zh-CN"/>
              <a:t>FCN</a:t>
            </a:r>
            <a:r>
              <a:rPr lang="zh-CN" altLang="en-US"/>
              <a:t>提出了编码与译码结构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首先将全连接层替换为全卷积层，对</a:t>
            </a:r>
            <a:r>
              <a:rPr lang="en-US" altLang="zh-CN"/>
              <a:t>3D</a:t>
            </a:r>
            <a:r>
              <a:rPr lang="zh-CN" altLang="en-US"/>
              <a:t>特征图进行全卷积，</a:t>
            </a:r>
            <a:endParaRPr lang="zh-CN" altLang="en-US"/>
          </a:p>
          <a:p>
            <a:r>
              <a:rPr lang="zh-CN" altLang="en-US"/>
              <a:t>从而维持了宽高尺寸尺寸，深化了特征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然后进行上采样，上采样有多重方法，这里我们介绍转置卷积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转置卷积不是卷积的逆运算，</a:t>
            </a:r>
            <a:endParaRPr lang="zh-CN" altLang="en-US"/>
          </a:p>
          <a:p>
            <a:r>
              <a:rPr lang="zh-CN" altLang="en-US"/>
              <a:t>而是转置了卷积核运算矩阵，</a:t>
            </a:r>
            <a:endParaRPr lang="zh-CN" altLang="en-US"/>
          </a:p>
          <a:p>
            <a:r>
              <a:rPr lang="zh-CN" altLang="en-US"/>
              <a:t>目的是单纯的尺寸复原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我们的展示分为三个部分：</a:t>
            </a:r>
            <a:endParaRPr lang="zh-CN" altLang="en-US" dirty="0"/>
          </a:p>
          <a:p>
            <a:r>
              <a:rPr lang="zh-CN" altLang="en-US" dirty="0"/>
              <a:t>任务与动机</a:t>
            </a:r>
            <a:endParaRPr lang="zh-CN" altLang="en-US" dirty="0"/>
          </a:p>
          <a:p>
            <a:r>
              <a:rPr lang="zh-CN" altLang="en-US" dirty="0"/>
              <a:t>模型与方法</a:t>
            </a:r>
            <a:endParaRPr lang="zh-CN" altLang="en-US" dirty="0"/>
          </a:p>
          <a:p>
            <a:r>
              <a:rPr lang="zh-CN" altLang="en-US" dirty="0"/>
              <a:t>结果与总结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FCN</a:t>
            </a:r>
            <a:r>
              <a:rPr lang="zh-CN" altLang="en-US"/>
              <a:t>还引入了多尺度特征融合和跳步的方法，</a:t>
            </a:r>
            <a:endParaRPr lang="zh-CN" altLang="en-US"/>
          </a:p>
          <a:p>
            <a:r>
              <a:rPr lang="zh-CN" altLang="en-US"/>
              <a:t>将上下采样个尺度</a:t>
            </a:r>
            <a:r>
              <a:rPr lang="en-US" altLang="zh-CN"/>
              <a:t>3D</a:t>
            </a:r>
            <a:r>
              <a:rPr lang="zh-CN" altLang="en-US"/>
              <a:t>特征图剪切适配，加法融合，</a:t>
            </a:r>
            <a:endParaRPr lang="zh-CN" altLang="en-US"/>
          </a:p>
          <a:p>
            <a:r>
              <a:rPr lang="zh-CN" altLang="en-US"/>
              <a:t>使得较浅的特征结果更为精细，较深的特征结果更为鲁棒。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最后剪切得到的类别特征图与原图</a:t>
            </a:r>
            <a:r>
              <a:rPr lang="zh-CN" altLang="en-US">
                <a:sym typeface="+mn-ea"/>
              </a:rPr>
              <a:t>宽高</a:t>
            </a:r>
            <a:r>
              <a:rPr lang="zh-CN" altLang="en-US">
                <a:sym typeface="+mn-ea"/>
              </a:rPr>
              <a:t>一致，</a:t>
            </a:r>
            <a:r>
              <a:rPr lang="zh-CN" altLang="en-US"/>
              <a:t>以类别数量为通道数，</a:t>
            </a:r>
            <a:endParaRPr lang="zh-CN" altLang="en-US"/>
          </a:p>
          <a:p>
            <a:r>
              <a:rPr lang="zh-CN" altLang="en-US"/>
              <a:t>等价于对每个像素都构建了一个</a:t>
            </a:r>
            <a:r>
              <a:rPr lang="en-US" altLang="zh-CN"/>
              <a:t>N</a:t>
            </a:r>
            <a:r>
              <a:rPr lang="zh-CN" altLang="en-US"/>
              <a:t>类别特征向量。</a:t>
            </a:r>
            <a:endParaRPr lang="zh-CN" altLang="en-US"/>
          </a:p>
          <a:p>
            <a:r>
              <a:rPr lang="zh-CN" altLang="en-US"/>
              <a:t>这就解决了像素级类问题。</a:t>
            </a:r>
            <a:endParaRPr lang="zh-CN" altLang="en-US"/>
          </a:p>
          <a:p>
            <a:endParaRPr lang="zh-CN" altLang="en-US"/>
          </a:p>
          <a:p>
            <a:r>
              <a:rPr lang="en-US"/>
              <a:t>FCN</a:t>
            </a:r>
            <a:r>
              <a:rPr lang="zh-CN" altLang="en-US"/>
              <a:t>不需全连接，</a:t>
            </a:r>
            <a:endParaRPr lang="zh-CN" altLang="en-US"/>
          </a:p>
          <a:p>
            <a:r>
              <a:rPr lang="zh-CN" altLang="en-US"/>
              <a:t>参数都独立于输入尺寸，这解决了输入尺寸不可变问题。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FCN</a:t>
            </a:r>
            <a:r>
              <a:rPr lang="zh-CN" altLang="en-US"/>
              <a:t>效果并不完美，</a:t>
            </a:r>
            <a:r>
              <a:rPr lang="zh-CN" altLang="en-US"/>
              <a:t>编码结构就仍然可以优化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训练</a:t>
            </a:r>
            <a:r>
              <a:rPr lang="en-US" altLang="zh-CN"/>
              <a:t>ResNetFCN</a:t>
            </a:r>
            <a:r>
              <a:rPr lang="zh-CN" altLang="en-US"/>
              <a:t>模型可以先用预训练模型对编码器初始化，</a:t>
            </a:r>
            <a:endParaRPr lang="zh-CN" altLang="en-US"/>
          </a:p>
          <a:p>
            <a:r>
              <a:rPr lang="zh-CN" altLang="en-US"/>
              <a:t>之后按步骤搭建后续网络进行训练，</a:t>
            </a:r>
            <a:endParaRPr lang="zh-CN" altLang="en-US"/>
          </a:p>
          <a:p>
            <a:r>
              <a:rPr lang="zh-CN" altLang="en-US"/>
              <a:t>我们在</a:t>
            </a:r>
            <a:r>
              <a:rPr lang="en-US" altLang="zh-CN"/>
              <a:t>AKE_20K</a:t>
            </a:r>
            <a:r>
              <a:rPr lang="zh-CN" altLang="en-US"/>
              <a:t>数据集上进行了训练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接下来展示结果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ADE</a:t>
            </a:r>
            <a:r>
              <a:rPr lang="zh-CN" altLang="en-US">
                <a:sym typeface="+mn-ea"/>
              </a:rPr>
              <a:t>数据集有户外场景的分割训练对象</a:t>
            </a:r>
            <a:endParaRPr lang="zh-CN" altLang="en-US"/>
          </a:p>
          <a:p>
            <a:r>
              <a:rPr lang="zh-CN" altLang="en-US">
                <a:sym typeface="+mn-ea"/>
              </a:rPr>
              <a:t>这是一张测试集图像和他的标签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右边是用两个训练好的</a:t>
            </a:r>
            <a:r>
              <a:rPr lang="en-US" altLang="zh-CN">
                <a:sym typeface="+mn-ea"/>
              </a:rPr>
              <a:t>ResnetFCN</a:t>
            </a:r>
            <a:r>
              <a:rPr lang="zh-CN" altLang="en-US">
                <a:sym typeface="+mn-ea"/>
              </a:rPr>
              <a:t>模型分割的结果。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PA</a:t>
            </a:r>
            <a:r>
              <a:rPr lang="zh-CN" altLang="en-US">
                <a:sym typeface="+mn-ea"/>
              </a:rPr>
              <a:t>是常规的像素分类正确率，</a:t>
            </a:r>
            <a:r>
              <a:rPr lang="en-US" altLang="zh-CN">
                <a:sym typeface="+mn-ea"/>
              </a:rPr>
              <a:t>MPA</a:t>
            </a:r>
            <a:r>
              <a:rPr lang="zh-CN" altLang="en-US">
                <a:sym typeface="+mn-ea"/>
              </a:rPr>
              <a:t>具体到类，</a:t>
            </a:r>
            <a:r>
              <a:rPr lang="en-US" altLang="zh-CN">
                <a:sym typeface="+mn-ea"/>
              </a:rPr>
              <a:t>MIoU</a:t>
            </a:r>
            <a:r>
              <a:rPr lang="zh-CN" altLang="en-US">
                <a:sym typeface="+mn-ea"/>
              </a:rPr>
              <a:t>对语义分割来说是最为标准的评价方法，</a:t>
            </a:r>
            <a:r>
              <a:rPr lang="en-US" altLang="zh-CN">
                <a:sym typeface="+mn-ea"/>
              </a:rPr>
              <a:t>FWIoU</a:t>
            </a:r>
            <a:r>
              <a:rPr lang="zh-CN" altLang="en-US">
                <a:sym typeface="+mn-ea"/>
              </a:rPr>
              <a:t>引入了类别权重</a:t>
            </a:r>
            <a:endParaRPr lang="en-US" altLang="zh-CN">
              <a:sym typeface="+mn-ea"/>
            </a:endParaRPr>
          </a:p>
          <a:p>
            <a:r>
              <a:rPr lang="zh-CN" altLang="en-US"/>
              <a:t>可以看到评价的数值结果还是可以的。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结果部分得益于我们的模型的三个优点，</a:t>
            </a:r>
            <a:endParaRPr lang="zh-CN" altLang="en-US"/>
          </a:p>
          <a:p>
            <a:r>
              <a:rPr lang="zh-CN" altLang="en-US"/>
              <a:t>解决了像素级别任务，</a:t>
            </a:r>
            <a:endParaRPr lang="zh-CN" altLang="en-US"/>
          </a:p>
          <a:p>
            <a:r>
              <a:rPr lang="zh-CN" altLang="en-US"/>
              <a:t>使得输入尺寸可变，</a:t>
            </a:r>
            <a:endParaRPr lang="zh-CN" altLang="en-US"/>
          </a:p>
          <a:p>
            <a:r>
              <a:rPr lang="zh-CN" altLang="en-US"/>
              <a:t>用</a:t>
            </a:r>
            <a:r>
              <a:rPr lang="en-US" altLang="zh-CN"/>
              <a:t>Resnet</a:t>
            </a:r>
            <a:r>
              <a:rPr lang="zh-CN" altLang="en-US"/>
              <a:t>改进了编码器性能。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但相对与其他之后提出的模型，还有一定差距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首先是任务与动机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主要有两方面原因，</a:t>
            </a:r>
            <a:endParaRPr lang="zh-CN" altLang="en-US"/>
          </a:p>
          <a:p>
            <a:r>
              <a:rPr lang="zh-CN" altLang="en-US"/>
              <a:t>一是上采样结果还是比较模糊和平滑，对图像中的细节不敏感</a:t>
            </a:r>
            <a:endParaRPr lang="zh-CN" altLang="en-US"/>
          </a:p>
          <a:p>
            <a:r>
              <a:rPr lang="zh-CN" altLang="en-US"/>
              <a:t>二是没有充分考虑像素与像素之间的关系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基于此，后续的工作主要有以下方向：</a:t>
            </a:r>
            <a:endParaRPr lang="zh-CN" altLang="en-US"/>
          </a:p>
          <a:p>
            <a:r>
              <a:rPr lang="zh-CN" altLang="en-US"/>
              <a:t>一是优化网络细节，比如改进下采样的卷积，提高感受野，或者改进上采样使用的方法。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二是进行结果后处理，如用条件随机场进行后处理。</a:t>
            </a:r>
            <a:endParaRPr lang="zh-CN" altLang="en-US"/>
          </a:p>
          <a:p>
            <a:r>
              <a:rPr lang="zh-CN" altLang="en-US"/>
              <a:t>三是进一步考虑全局上下文图像信息，如构建金字塔结构。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我们的任务是语义分割，他以视觉场景为输入，以场景要素的类别为输出。</a:t>
            </a:r>
            <a:endParaRPr lang="zh-CN" altLang="en-US"/>
          </a:p>
          <a:p>
            <a:r>
              <a:rPr lang="zh-CN" altLang="en-US"/>
              <a:t>这是一个分类问题，并且要求在图像中定位具体要素，</a:t>
            </a:r>
            <a:endParaRPr lang="zh-CN" altLang="en-US"/>
          </a:p>
          <a:p>
            <a:r>
              <a:rPr lang="zh-CN" altLang="en-US"/>
              <a:t>对计算机来说，定位要依靠像素的位置信息来完成，所以这是一个对像素的分类任务。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图像分类任务中，人工神经网络模型效果很好，</a:t>
            </a:r>
            <a:endParaRPr lang="zh-CN" altLang="en-US"/>
          </a:p>
          <a:p>
            <a:r>
              <a:rPr lang="zh-CN" altLang="en-US"/>
              <a:t>所以我们想到，能否将他迁移到像素级别分类任务上，</a:t>
            </a:r>
            <a:endParaRPr lang="zh-CN" altLang="en-US"/>
          </a:p>
          <a:p>
            <a:r>
              <a:rPr lang="zh-CN" altLang="en-US"/>
              <a:t>关键就在于如何迁移。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我们先调研了现有的部分经典语义分割模型：</a:t>
            </a:r>
            <a:endParaRPr lang="zh-CN" altLang="en-US"/>
          </a:p>
          <a:p>
            <a:r>
              <a:rPr lang="en-US" altLang="zh-CN"/>
              <a:t>FCN</a:t>
            </a:r>
            <a:r>
              <a:rPr lang="zh-CN" altLang="en-US"/>
              <a:t>首先完成了像素</a:t>
            </a:r>
            <a:r>
              <a:rPr lang="zh-CN" altLang="en-US">
                <a:sym typeface="+mn-ea"/>
              </a:rPr>
              <a:t>级</a:t>
            </a:r>
            <a:r>
              <a:rPr lang="zh-CN" altLang="en-US"/>
              <a:t>的神经网络分类模型构建，提出了卷积编码加上采样译码的结构。</a:t>
            </a:r>
            <a:endParaRPr lang="zh-CN" altLang="en-US"/>
          </a:p>
          <a:p>
            <a:r>
              <a:rPr lang="en-US" altLang="zh-CN"/>
              <a:t>U-net</a:t>
            </a:r>
            <a:r>
              <a:rPr lang="zh-CN" altLang="en-US"/>
              <a:t>类似，且有较具体的应用领域。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SegNet</a:t>
            </a:r>
            <a:r>
              <a:rPr lang="zh-CN" altLang="en-US"/>
              <a:t>用反向最大池化改进了上采样，免去了上采样学习需求，节省开销</a:t>
            </a:r>
            <a:endParaRPr lang="zh-CN" altLang="en-US"/>
          </a:p>
          <a:p>
            <a:r>
              <a:rPr lang="zh-CN" altLang="en-US"/>
              <a:t>PSPNet提出了金字塔池化，结合了多尺寸信息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另一方面，一系列</a:t>
            </a:r>
            <a:r>
              <a:rPr lang="en-US" altLang="zh-CN"/>
              <a:t>deeplab</a:t>
            </a:r>
            <a:r>
              <a:rPr lang="zh-CN" altLang="en-US"/>
              <a:t>最重要的贡献是提出了：</a:t>
            </a:r>
            <a:endParaRPr lang="zh-CN" altLang="en-US"/>
          </a:p>
          <a:p>
            <a:r>
              <a:rPr lang="zh-CN" altLang="en-US"/>
              <a:t>用空洞卷积扩大感受野</a:t>
            </a:r>
            <a:endParaRPr lang="zh-CN" altLang="en-US"/>
          </a:p>
          <a:p>
            <a:r>
              <a:rPr lang="zh-CN" altLang="en-US"/>
              <a:t>以及用条件随机场对分割结果进行后处理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这么多模型让我们觉得过于繁杂，</a:t>
            </a:r>
            <a:endParaRPr lang="zh-CN" altLang="en-US"/>
          </a:p>
          <a:p>
            <a:r>
              <a:rPr lang="zh-CN" altLang="en-US"/>
              <a:t>于是我们抓住两个我们认为的重点：</a:t>
            </a:r>
            <a:endParaRPr lang="zh-CN" altLang="en-US"/>
          </a:p>
          <a:p>
            <a:r>
              <a:rPr lang="zh-CN" altLang="en-US"/>
              <a:t>一是溯源最初的想法，我们选择探究</a:t>
            </a:r>
            <a:r>
              <a:rPr lang="en-US" altLang="zh-CN"/>
              <a:t>FCN</a:t>
            </a:r>
            <a:endParaRPr lang="zh-CN" altLang="en-US"/>
          </a:p>
          <a:p>
            <a:r>
              <a:rPr lang="zh-CN" altLang="en-US"/>
              <a:t>二是探究改进思路如何被提出，我们选择探究</a:t>
            </a:r>
            <a:r>
              <a:rPr lang="en-US" altLang="zh-CN"/>
              <a:t>ResNet</a:t>
            </a:r>
            <a:r>
              <a:rPr lang="zh-CN" altLang="en-US"/>
              <a:t>思想如何被引入。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/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solidFill>
                <a:schemeClr val="accent6"/>
              </a:solidFill>
              <a:latin typeface="Helvetica Regular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2" y="2263721"/>
            <a:ext cx="2330560" cy="2330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/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25" name="箭头: 五边形 24"/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26" name="箭头: 五边形 25"/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27" name="箭头: 五边形 26"/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图片占位符 90"/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0" name="图片占位符 6"/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/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0" i="0" dirty="0">
              <a:latin typeface="Helvetica Regular" pitchFamily="2" charset="0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任意多边形: 形状 90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图片占位符 91"/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0" name="图片占位符 6"/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/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3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4" name="图片 9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1" name="图片占位符 90"/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/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/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/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/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accent3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>
            <p:ph type="title" hasCustomPrompt="1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pic>
        <p:nvPicPr>
          <p:cNvPr id="93" name="图片 9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128" y="6420492"/>
            <a:ext cx="958362" cy="236837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66201" y="381027"/>
            <a:ext cx="1552699" cy="494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endParaRPr lang="en-US" altLang="zh-CN" dirty="0"/>
          </a:p>
          <a:p>
            <a:pPr lvl="0"/>
            <a:r>
              <a:rPr lang="en-US" altLang="zh-CN" dirty="0"/>
              <a:t>(Helvetica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Arial</a:t>
            </a:r>
            <a:r>
              <a:rPr lang="zh-CN" altLang="en-US" dirty="0"/>
              <a:t> </a:t>
            </a:r>
            <a:r>
              <a:rPr lang="en-US" altLang="zh-CN" dirty="0"/>
              <a:t>36Pt)</a:t>
            </a:r>
            <a:endParaRPr lang="zh-CN" altLang="en-US" dirty="0"/>
          </a:p>
        </p:txBody>
      </p:sp>
      <p:sp>
        <p:nvSpPr>
          <p:cNvPr id="6" name="箭头: 五边形 5"/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8" name="箭头: 五边形 7"/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5" name="箭头: 五边形 4"/>
          <p:cNvSpPr/>
          <p:nvPr userDrawn="1"/>
        </p:nvSpPr>
        <p:spPr>
          <a:xfrm rot="5400000">
            <a:off x="7310335" y="-1872573"/>
            <a:ext cx="2616740" cy="424125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: 形状 84"/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bg1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 userDrawn="1"/>
        </p:nvSpPr>
        <p:spPr>
          <a:xfrm>
            <a:off x="4781377" y="483991"/>
            <a:ext cx="2629246" cy="90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Contents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87" name="任意多边形: 形状 86"/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b="0" i="0" dirty="0">
              <a:solidFill>
                <a:schemeClr val="bg1"/>
              </a:solidFill>
              <a:latin typeface="Helvetica Regular" pitchFamily="2" charset="0"/>
              <a:cs typeface="+mn-ea"/>
              <a:sym typeface="+mn-lt"/>
            </a:endParaRPr>
          </a:p>
        </p:txBody>
      </p:sp>
      <p:pic>
        <p:nvPicPr>
          <p:cNvPr id="89" name="图片 88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999" y="0"/>
            <a:ext cx="6858000" cy="68580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pitchFamily="2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1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01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02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等腰三角形 10"/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03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rgbClr val="A4A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rgbClr val="C3C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04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0" name="五边形 9"/>
          <p:cNvSpPr>
            <a:spLocks noChangeAspect="1"/>
          </p:cNvSpPr>
          <p:nvPr userDrawn="1"/>
        </p:nvSpPr>
        <p:spPr>
          <a:xfrm rot="18978551">
            <a:off x="1199607" y="5189314"/>
            <a:ext cx="1114961" cy="1061868"/>
          </a:xfrm>
          <a:prstGeom prst="pentag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五边形 10"/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五边形 11"/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五边形 12"/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2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05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/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六边形 10"/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六边形 11"/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六边形 12"/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4" name="六边形 13"/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/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093161" y="3044279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Part 06</a:t>
            </a:r>
            <a:endParaRPr lang="zh-CN" altLang="en-US" sz="4400" b="1" i="0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/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1" name="七边形 10"/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2" name="七边形 11"/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3" name="七边形 12"/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4" name="七边形 13"/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Helvetica" pitchFamily="2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altLang="zh-CN" dirty="0"/>
              <a:t>Edit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5"/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pitchFamily="2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0677" y="3106616"/>
            <a:ext cx="2520462" cy="106680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itchFamily="2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448" y="2848709"/>
            <a:ext cx="2782509" cy="157493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altLang="zh-CN" sz="4400" b="1" i="0" dirty="0">
                <a:solidFill>
                  <a:schemeClr val="bg1"/>
                </a:solidFill>
                <a:latin typeface="Helvetica" pitchFamily="2" charset="0"/>
                <a:ea typeface="+mj-ea"/>
                <a:cs typeface="Arial" panose="020B0604020202020204" pitchFamily="34" charset="0"/>
              </a:rPr>
              <a:t>Contents</a:t>
            </a:r>
            <a:endParaRPr lang="zh-CN" altLang="en-US" sz="4000" b="1" i="0" dirty="0">
              <a:solidFill>
                <a:schemeClr val="bg1"/>
              </a:solidFill>
              <a:latin typeface="Helvetica" pitchFamily="2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fld id="{2515AB8F-1C56-49E9-90C8-78D22B0C1B9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椭圆 6"/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elvetica Regular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Regular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4.png"/><Relationship Id="rId3" Type="http://schemas.openxmlformats.org/officeDocument/2006/relationships/tags" Target="../tags/tag3.xml"/><Relationship Id="rId2" Type="http://schemas.openxmlformats.org/officeDocument/2006/relationships/image" Target="../media/image13.jpe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 txBox="1"/>
          <p:nvPr/>
        </p:nvSpPr>
        <p:spPr>
          <a:xfrm>
            <a:off x="3822700" y="1800225"/>
            <a:ext cx="7452995" cy="1371600"/>
          </a:xfrm>
          <a:prstGeom prst="rect">
            <a:avLst/>
          </a:prstGeom>
        </p:spPr>
        <p:txBody>
          <a:bodyPr lIns="0" rIns="0" anchor="ctr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altLang="zh-CN" sz="4000" b="1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Semantic Segmentation: </a:t>
            </a:r>
            <a:endParaRPr lang="en-US" altLang="zh-CN" sz="4000" b="1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zh-CN" sz="4000" b="1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FCN + ResNet</a:t>
            </a:r>
            <a:endParaRPr lang="en-US" altLang="zh-CN" sz="4000" b="1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385628" y="4484563"/>
            <a:ext cx="6751272" cy="233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Presenter: 58119125</a:t>
            </a:r>
            <a:r>
              <a:rPr lang="zh-CN" altLang="en-US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蒋卓洋</a:t>
            </a:r>
            <a:endParaRPr lang="zh-CN" altLang="en-US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58119128</a:t>
            </a:r>
            <a:r>
              <a:rPr lang="zh-CN" altLang="en-US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鲁洋洋</a:t>
            </a:r>
            <a:endParaRPr lang="en-US" altLang="zh-CN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58119132</a:t>
            </a:r>
            <a:r>
              <a:rPr lang="zh-CN" altLang="en-US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李凯新</a:t>
            </a:r>
            <a:endParaRPr lang="zh-CN" altLang="en-US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endParaRPr lang="zh-CN" altLang="en-US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26555" y="46786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 txBox="1"/>
          <p:nvPr/>
        </p:nvSpPr>
        <p:spPr>
          <a:xfrm>
            <a:off x="4253865" y="3260725"/>
            <a:ext cx="7021830" cy="875030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altLang="zh-CN" b="1" dirty="0">
                <a:solidFill>
                  <a:schemeClr val="accent2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From origin to Improvement</a:t>
            </a:r>
            <a:endParaRPr lang="en-US" altLang="zh-CN" b="1" dirty="0">
              <a:solidFill>
                <a:schemeClr val="accent2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Motivation</a:t>
            </a:r>
            <a:endParaRPr lang="zh-CN" alt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40130" y="1439545"/>
            <a:ext cx="2018030" cy="2156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FCN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0130" y="3896360"/>
            <a:ext cx="2018030" cy="2157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+ ResNet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95370" y="1439545"/>
            <a:ext cx="2830195" cy="13182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Traditional CNN Image classification frame’s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Disadvantages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17080" y="1439545"/>
            <a:ext cx="4129405" cy="5734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Limited to Image Level 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17080" y="2184400"/>
            <a:ext cx="4129405" cy="5734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Unchangeable for Input Image 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1" name="五边形 20"/>
          <p:cNvSpPr/>
          <p:nvPr/>
        </p:nvSpPr>
        <p:spPr>
          <a:xfrm>
            <a:off x="6671945" y="223075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五边形 21"/>
          <p:cNvSpPr/>
          <p:nvPr/>
        </p:nvSpPr>
        <p:spPr>
          <a:xfrm>
            <a:off x="6646545" y="1485900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602355" y="3896360"/>
            <a:ext cx="2830195" cy="13182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Two types of improvements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16445" y="3896360"/>
            <a:ext cx="4129405" cy="5734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Spesific Task Driven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16445" y="4641215"/>
            <a:ext cx="4129405" cy="5734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Frame Evolution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6671310" y="4687570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五边形 31"/>
          <p:cNvSpPr/>
          <p:nvPr/>
        </p:nvSpPr>
        <p:spPr>
          <a:xfrm>
            <a:off x="6645910" y="394271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3595370" y="2848610"/>
            <a:ext cx="7651750" cy="749300"/>
            <a:chOff x="5662" y="4486"/>
            <a:chExt cx="12050" cy="1180"/>
          </a:xfrm>
        </p:grpSpPr>
        <p:sp>
          <p:nvSpPr>
            <p:cNvPr id="42" name="矩形 41"/>
            <p:cNvSpPr/>
            <p:nvPr/>
          </p:nvSpPr>
          <p:spPr>
            <a:xfrm>
              <a:off x="10508" y="4486"/>
              <a:ext cx="7205" cy="1177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indent="457200" algn="l" fontAlgn="auto"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A Structure on Pixel Level with input size changeable.</a:t>
              </a:r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662" y="4490"/>
              <a:ext cx="4846" cy="1177"/>
            </a:xfrm>
            <a:prstGeom prst="rect">
              <a:avLst/>
            </a:prstGeom>
            <a:ln w="28575">
              <a:solidFill>
                <a:srgbClr val="4B7D2B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Task Driven</a:t>
              </a:r>
              <a:endParaRPr lang="en-US" altLang="zh-CN" sz="24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594100" y="5306060"/>
            <a:ext cx="7649845" cy="746760"/>
            <a:chOff x="5660" y="8356"/>
            <a:chExt cx="12047" cy="1176"/>
          </a:xfrm>
        </p:grpSpPr>
        <p:sp>
          <p:nvSpPr>
            <p:cNvPr id="39" name="矩形 38"/>
            <p:cNvSpPr/>
            <p:nvPr/>
          </p:nvSpPr>
          <p:spPr>
            <a:xfrm>
              <a:off x="10503" y="8356"/>
              <a:ext cx="7205" cy="1177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Structural evolution of DL</a:t>
              </a:r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Structure adaptation for Encoder</a:t>
              </a:r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660" y="8356"/>
              <a:ext cx="4846" cy="1177"/>
            </a:xfrm>
            <a:prstGeom prst="rect">
              <a:avLst/>
            </a:prstGeom>
            <a:ln w="28575">
              <a:solidFill>
                <a:srgbClr val="4B7D2B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Frame Evolution</a:t>
              </a:r>
              <a:endParaRPr lang="en-US" altLang="zh-CN" sz="24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098290" y="3862070"/>
            <a:ext cx="3996055" cy="1431290"/>
          </a:xfrm>
        </p:spPr>
        <p:txBody>
          <a:bodyPr>
            <a:normAutofit/>
          </a:bodyPr>
          <a:lstStyle/>
          <a:p>
            <a:pPr lvl="0"/>
            <a:r>
              <a:rPr lang="en-US" altLang="zh-CN" sz="3200" b="1" dirty="0">
                <a:solidFill>
                  <a:srgbClr val="FFFFFF"/>
                </a:solidFill>
                <a:cs typeface="Arial" panose="020B0604020202020204" pitchFamily="34" charset="0"/>
                <a:sym typeface="+mn-lt"/>
              </a:rPr>
              <a:t>Models </a:t>
            </a:r>
            <a:r>
              <a:rPr lang="en-US" altLang="zh-CN" sz="3200" dirty="0">
                <a:solidFill>
                  <a:srgbClr val="FFFFFF"/>
                </a:solidFill>
                <a:cs typeface="Arial" panose="020B0604020202020204" pitchFamily="34" charset="0"/>
                <a:sym typeface="+mn-lt"/>
              </a:rPr>
              <a:t>&amp;</a:t>
            </a:r>
            <a:endParaRPr lang="en-US" altLang="zh-CN" sz="3200" b="1" dirty="0">
              <a:solidFill>
                <a:srgbClr val="FFFFFF"/>
              </a:solidFill>
              <a:cs typeface="Arial" panose="020B0604020202020204" pitchFamily="34" charset="0"/>
              <a:sym typeface="+mn-lt"/>
            </a:endParaRPr>
          </a:p>
          <a:p>
            <a:pPr lvl="0"/>
            <a:r>
              <a:rPr lang="en-US" altLang="zh-CN" sz="3200" dirty="0">
                <a:solidFill>
                  <a:srgbClr val="FFFFFF"/>
                </a:solidFill>
                <a:cs typeface="Arial" panose="020B0604020202020204" pitchFamily="34" charset="0"/>
                <a:sym typeface="+mn-lt"/>
              </a:rPr>
              <a:t>Methods</a:t>
            </a:r>
            <a:endParaRPr lang="en-US" altLang="zh-CN" sz="3200" b="1" dirty="0">
              <a:solidFill>
                <a:srgbClr val="FFFFFF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black-text-page_20158"/>
          <p:cNvSpPr>
            <a:spLocks noChangeAspect="1"/>
          </p:cNvSpPr>
          <p:nvPr/>
        </p:nvSpPr>
        <p:spPr bwMode="auto">
          <a:xfrm>
            <a:off x="5719589" y="2084337"/>
            <a:ext cx="752821" cy="76944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Models &amp; Method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3765" y="1649730"/>
            <a:ext cx="2201545" cy="1021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Model</a:t>
            </a:r>
            <a:endParaRPr lang="en-US" altLang="zh-CN" sz="2800" b="1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77055" y="2354580"/>
            <a:ext cx="3836670" cy="10134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indent="457200" algn="l" fontAlgn="auto"/>
            <a:r>
              <a:rPr lang="zh-CN" altLang="en-US" b="1">
                <a:solidFill>
                  <a:schemeClr val="tx1"/>
                </a:solidFill>
                <a:sym typeface="+mn-ea"/>
              </a:rPr>
              <a:t>Understand the functional defects of CNN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 t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o better explain what problems the 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FCN 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solves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.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77055" y="3564890"/>
            <a:ext cx="383667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C</a:t>
            </a:r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reativity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 and </a:t>
            </a:r>
            <a:r>
              <a:rPr lang="zh-CN" alt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Progress of FCN</a:t>
            </a:r>
            <a:endParaRPr lang="zh-CN" alt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77055" y="4759325"/>
            <a:ext cx="383667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  <a:sym typeface="+mn-ea"/>
              </a:rPr>
              <a:t>Explore an improvement idea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3765" y="3564890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Methods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9" name="右箭头 18"/>
          <p:cNvSpPr/>
          <p:nvPr/>
        </p:nvSpPr>
        <p:spPr>
          <a:xfrm rot="19320000">
            <a:off x="3423285" y="288988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3423285" y="385000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280000">
            <a:off x="3338195" y="477456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5400000">
            <a:off x="1685925" y="2964180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20505" y="2334260"/>
            <a:ext cx="2025650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CNN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20505" y="3564890"/>
            <a:ext cx="202565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FCN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20505" y="4759325"/>
            <a:ext cx="202565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rPr>
              <a:t>+ResNet</a:t>
            </a:r>
            <a:endParaRPr lang="en-US" sz="2000" b="1">
              <a:solidFill>
                <a:schemeClr val="tx1"/>
              </a:solidFill>
              <a:latin typeface="Helvetica" pitchFamily="2" charset="0"/>
              <a:cs typeface="+mn-ea"/>
              <a:sym typeface="+mn-ea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8338820" y="267144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8338820" y="3905885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>
            <a:off x="8425180" y="5105400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Models-CNN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75760" y="349885"/>
            <a:ext cx="5332730" cy="51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CNN( like VGG )’s Defects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2140" y="3091180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Convolution Layers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2140" y="5048250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Final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7070" y="506666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Full Connection 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85815" y="5088890"/>
            <a:ext cx="220091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N-ary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Feature Vector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47125" y="5084445"/>
            <a:ext cx="2861945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 Feature Values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 Classes’ Probability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1424305" y="4331970"/>
            <a:ext cx="577850" cy="457200"/>
            <a:chOff x="14218" y="8864"/>
            <a:chExt cx="538" cy="320"/>
          </a:xfrm>
        </p:grpSpPr>
        <p:sp>
          <p:nvSpPr>
            <p:cNvPr id="58" name="燕尾形 57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燕尾形 58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五边形 28"/>
          <p:cNvSpPr/>
          <p:nvPr/>
        </p:nvSpPr>
        <p:spPr>
          <a:xfrm>
            <a:off x="290512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554164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7070" y="1118870"/>
            <a:ext cx="8382000" cy="37414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lvl="1" algn="l"/>
            <a:r>
              <a:rPr lang="en-US" altLang="zh-CN" sz="24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Multichannel </a:t>
            </a:r>
            <a:endParaRPr lang="en-US" altLang="zh-CN" sz="24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lvl="1" algn="l"/>
            <a:r>
              <a:rPr lang="en-US" altLang="zh-CN" sz="24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Convolution</a:t>
            </a:r>
            <a:endParaRPr lang="en-US" altLang="zh-CN" sz="24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2140" y="1170305"/>
            <a:ext cx="2201545" cy="152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Image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Height * Width 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* Channel</a:t>
            </a:r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(R/G/B)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7" name="五边形 36"/>
          <p:cNvSpPr/>
          <p:nvPr/>
        </p:nvSpPr>
        <p:spPr>
          <a:xfrm rot="5400000">
            <a:off x="1597660" y="26523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五边形 52"/>
          <p:cNvSpPr/>
          <p:nvPr/>
        </p:nvSpPr>
        <p:spPr>
          <a:xfrm>
            <a:off x="8301990" y="5326380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354445" y="1226820"/>
            <a:ext cx="4625975" cy="34963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Models-CNN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75760" y="349885"/>
            <a:ext cx="5332730" cy="51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CNN( like VGG )’s Defects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2140" y="3091180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Convolution Layers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2140" y="5048250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Final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7070" y="506666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Full Connection 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85815" y="5088890"/>
            <a:ext cx="220091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N-ary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Feature Vector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47125" y="5084445"/>
            <a:ext cx="2861945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 Feature Values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 Classes’ Probability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1424305" y="4331970"/>
            <a:ext cx="577850" cy="457200"/>
            <a:chOff x="14218" y="8864"/>
            <a:chExt cx="538" cy="320"/>
          </a:xfrm>
        </p:grpSpPr>
        <p:sp>
          <p:nvSpPr>
            <p:cNvPr id="58" name="燕尾形 57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燕尾形 58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五边形 28"/>
          <p:cNvSpPr/>
          <p:nvPr/>
        </p:nvSpPr>
        <p:spPr>
          <a:xfrm>
            <a:off x="290512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554164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 rot="5400000">
            <a:off x="3529965" y="4684395"/>
            <a:ext cx="259080" cy="325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5400000">
            <a:off x="4793615" y="4692650"/>
            <a:ext cx="259080" cy="325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3895" y="3053080"/>
            <a:ext cx="2201545" cy="1544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 3D FC-kernels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(Each has the same size with Feature Map)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2140" y="1170305"/>
            <a:ext cx="2201545" cy="152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Image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Height * Width 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* Channel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7" name="五边形 36"/>
          <p:cNvSpPr/>
          <p:nvPr/>
        </p:nvSpPr>
        <p:spPr>
          <a:xfrm rot="5400000">
            <a:off x="1597660" y="26523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五边形 52"/>
          <p:cNvSpPr/>
          <p:nvPr/>
        </p:nvSpPr>
        <p:spPr>
          <a:xfrm>
            <a:off x="8301990" y="5326380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2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3543"/>
          <a:stretch>
            <a:fillRect/>
          </a:stretch>
        </p:blipFill>
        <p:spPr>
          <a:xfrm>
            <a:off x="3227070" y="1063625"/>
            <a:ext cx="6196330" cy="1791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" name="椭圆 73"/>
          <p:cNvSpPr/>
          <p:nvPr/>
        </p:nvSpPr>
        <p:spPr>
          <a:xfrm>
            <a:off x="6699885" y="1817370"/>
            <a:ext cx="283845" cy="2838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86450" y="3048000"/>
            <a:ext cx="5746750" cy="1883410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  <p:cxnSp>
        <p:nvCxnSpPr>
          <p:cNvPr id="5" name="肘形连接符 4"/>
          <p:cNvCxnSpPr>
            <a:stCxn id="74" idx="2"/>
            <a:endCxn id="12" idx="3"/>
          </p:cNvCxnSpPr>
          <p:nvPr/>
        </p:nvCxnSpPr>
        <p:spPr>
          <a:xfrm rot="10800000" flipV="1">
            <a:off x="5424805" y="1959610"/>
            <a:ext cx="1274445" cy="1865630"/>
          </a:xfrm>
          <a:prstGeom prst="bentConnector3">
            <a:avLst>
              <a:gd name="adj1" fmla="val 7573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Models-CNN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75760" y="349885"/>
            <a:ext cx="5332730" cy="515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CNN( like VGG )’s Defects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2140" y="3091180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Convolution Layers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2140" y="5048250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Final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27070" y="506666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Full Connection 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85815" y="5088890"/>
            <a:ext cx="2200910" cy="1001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N-ary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Feature Vector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47125" y="5084445"/>
            <a:ext cx="2861945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 Feature Values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 Classes’ Probability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747125" y="3348990"/>
            <a:ext cx="2862580" cy="15487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rPr>
              <a:t>2.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Unchangeable for Input Image Size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1424305" y="4331970"/>
            <a:ext cx="577850" cy="457200"/>
            <a:chOff x="14218" y="8864"/>
            <a:chExt cx="538" cy="320"/>
          </a:xfrm>
        </p:grpSpPr>
        <p:sp>
          <p:nvSpPr>
            <p:cNvPr id="58" name="燕尾形 57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燕尾形 58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五边形 28"/>
          <p:cNvSpPr/>
          <p:nvPr/>
        </p:nvSpPr>
        <p:spPr>
          <a:xfrm>
            <a:off x="290512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554164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 rot="5400000">
            <a:off x="3529965" y="4684395"/>
            <a:ext cx="259080" cy="325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5400000">
            <a:off x="4793615" y="4692650"/>
            <a:ext cx="259080" cy="325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五边形 36"/>
          <p:cNvSpPr/>
          <p:nvPr/>
        </p:nvSpPr>
        <p:spPr>
          <a:xfrm rot="5400000">
            <a:off x="1597660" y="26523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223895" y="1169035"/>
            <a:ext cx="4842510" cy="3789045"/>
            <a:chOff x="5077" y="1841"/>
            <a:chExt cx="7626" cy="5967"/>
          </a:xfrm>
        </p:grpSpPr>
        <p:sp>
          <p:nvSpPr>
            <p:cNvPr id="22" name="矩形 21"/>
            <p:cNvSpPr/>
            <p:nvPr/>
          </p:nvSpPr>
          <p:spPr>
            <a:xfrm>
              <a:off x="5077" y="1841"/>
              <a:ext cx="3470" cy="107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rPr>
                <a:t>Only Channel Dimension Left</a:t>
              </a:r>
              <a:endPara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077" y="4808"/>
              <a:ext cx="7626" cy="3001"/>
              <a:chOff x="5272" y="4855"/>
              <a:chExt cx="7626" cy="300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272" y="4855"/>
                <a:ext cx="3467" cy="243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latin typeface="Helvetica" pitchFamily="2" charset="0"/>
                    <a:cs typeface="+mn-ea"/>
                    <a:sym typeface="+mn-lt"/>
                  </a:rPr>
                  <a:t>N 3D FC-kernels</a:t>
                </a:r>
                <a:endPara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endParaRPr>
              </a:p>
              <a:p>
                <a:pPr algn="ctr"/>
                <a:r>
                  <a:rPr lang="en-US" altLang="zh-CN" sz="2000" b="1">
                    <a:solidFill>
                      <a:srgbClr val="FF0000"/>
                    </a:solidFill>
                    <a:latin typeface="Helvetica" pitchFamily="2" charset="0"/>
                    <a:cs typeface="+mn-ea"/>
                    <a:sym typeface="+mn-lt"/>
                  </a:rPr>
                  <a:t>(Each has the same size with Feature Map)</a:t>
                </a:r>
                <a:endPara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9432" y="5364"/>
                <a:ext cx="3466" cy="112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latin typeface="Helvetica" pitchFamily="2" charset="0"/>
                    <a:cs typeface="+mn-ea"/>
                    <a:sym typeface="+mn-lt"/>
                  </a:rPr>
                  <a:t>Need to be Trained</a:t>
                </a:r>
                <a:endParaRPr lang="en-US" altLang="zh-CN" sz="2000" b="1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432" y="6626"/>
                <a:ext cx="3466" cy="123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  <a:latin typeface="Helvetica" pitchFamily="2" charset="0"/>
                    <a:cs typeface="+mn-ea"/>
                    <a:sym typeface="+mn-lt"/>
                  </a:rPr>
                  <a:t>Fixed Size with 3D Feature Map  </a:t>
                </a:r>
                <a:endParaRPr lang="en-US" altLang="zh-CN" sz="2000" b="1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endParaRPr>
              </a:p>
            </p:txBody>
          </p:sp>
          <p:cxnSp>
            <p:nvCxnSpPr>
              <p:cNvPr id="32" name="直接连接符 31"/>
              <p:cNvCxnSpPr>
                <a:endCxn id="19" idx="1"/>
              </p:cNvCxnSpPr>
              <p:nvPr/>
            </p:nvCxnSpPr>
            <p:spPr>
              <a:xfrm>
                <a:off x="8736" y="5925"/>
                <a:ext cx="696" cy="0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8736" y="7241"/>
                <a:ext cx="696" cy="0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5" name="矩形 34"/>
            <p:cNvSpPr/>
            <p:nvPr/>
          </p:nvSpPr>
          <p:spPr>
            <a:xfrm>
              <a:off x="5082" y="3116"/>
              <a:ext cx="3465" cy="112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rPr>
                <a:t>Height &amp; Width Collapsed </a:t>
              </a:r>
              <a:endPara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cxnSp>
          <p:nvCxnSpPr>
            <p:cNvPr id="51" name="直接连接符 50"/>
            <p:cNvCxnSpPr>
              <a:stCxn id="12" idx="0"/>
              <a:endCxn id="35" idx="2"/>
            </p:cNvCxnSpPr>
            <p:nvPr/>
          </p:nvCxnSpPr>
          <p:spPr>
            <a:xfrm flipV="1">
              <a:off x="6811" y="4243"/>
              <a:ext cx="4" cy="565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22" idx="2"/>
              <a:endCxn id="35" idx="0"/>
            </p:cNvCxnSpPr>
            <p:nvPr/>
          </p:nvCxnSpPr>
          <p:spPr>
            <a:xfrm>
              <a:off x="6812" y="2917"/>
              <a:ext cx="3" cy="199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五边形 52"/>
          <p:cNvSpPr/>
          <p:nvPr/>
        </p:nvSpPr>
        <p:spPr>
          <a:xfrm>
            <a:off x="8301990" y="5326380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885815" y="1141095"/>
            <a:ext cx="2070100" cy="20891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rPr>
              <a:t>1.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Limited to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Image Level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5" name="燕尾形 54"/>
          <p:cNvSpPr/>
          <p:nvPr/>
        </p:nvSpPr>
        <p:spPr>
          <a:xfrm>
            <a:off x="5566410" y="1561465"/>
            <a:ext cx="190500" cy="87630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燕尾形 55"/>
          <p:cNvSpPr/>
          <p:nvPr/>
        </p:nvSpPr>
        <p:spPr>
          <a:xfrm>
            <a:off x="8347710" y="3685540"/>
            <a:ext cx="190500" cy="87630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1"/>
          <a:srcRect l="48773"/>
          <a:stretch>
            <a:fillRect/>
          </a:stretch>
        </p:blipFill>
        <p:spPr>
          <a:xfrm>
            <a:off x="8154035" y="1124585"/>
            <a:ext cx="3455035" cy="2118995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  <p:grpSp>
        <p:nvGrpSpPr>
          <p:cNvPr id="6" name="组合 5"/>
          <p:cNvGrpSpPr/>
          <p:nvPr/>
        </p:nvGrpSpPr>
        <p:grpSpPr>
          <a:xfrm>
            <a:off x="612140" y="1170305"/>
            <a:ext cx="2292350" cy="1524000"/>
            <a:chOff x="964" y="1843"/>
            <a:chExt cx="3610" cy="2400"/>
          </a:xfrm>
        </p:grpSpPr>
        <p:sp>
          <p:nvSpPr>
            <p:cNvPr id="36" name="矩形 35"/>
            <p:cNvSpPr/>
            <p:nvPr/>
          </p:nvSpPr>
          <p:spPr>
            <a:xfrm>
              <a:off x="964" y="1843"/>
              <a:ext cx="3611" cy="24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   Image:</a:t>
              </a:r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  H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* 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W * </a:t>
              </a:r>
              <a:endPara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C(R/G/B)</a:t>
              </a:r>
              <a:endParaRPr lang="zh-CN" altLang="en-US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/>
            <p:nvPr/>
          </p:nvPicPr>
          <p:blipFill>
            <a:blip r:embed="rId1"/>
            <a:srcRect l="22" t="-479" r="74962" b="479"/>
            <a:stretch>
              <a:fillRect/>
            </a:stretch>
          </p:blipFill>
          <p:spPr>
            <a:xfrm>
              <a:off x="3362" y="1959"/>
              <a:ext cx="1043" cy="2135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Models-FCN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81145" y="415925"/>
            <a:ext cx="5521325" cy="494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To solve CNN’s Defects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07755" y="5048885"/>
            <a:ext cx="295592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Upsampling 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Deconvolution +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Fusion + Skip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1175" y="1170305"/>
            <a:ext cx="5510530" cy="68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FCN(Encoder + Decoder)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2140" y="3091180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Convolution Layers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Conv+Pooling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2140" y="5048250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1424305" y="4331970"/>
            <a:ext cx="577850" cy="457200"/>
            <a:chOff x="14218" y="8864"/>
            <a:chExt cx="538" cy="320"/>
          </a:xfrm>
        </p:grpSpPr>
        <p:sp>
          <p:nvSpPr>
            <p:cNvPr id="58" name="燕尾形 57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燕尾形 58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7" name="五边形 36"/>
          <p:cNvSpPr/>
          <p:nvPr/>
        </p:nvSpPr>
        <p:spPr>
          <a:xfrm rot="5400000">
            <a:off x="1597660" y="26523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27070" y="506666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Full </a:t>
            </a:r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Convolution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 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5815" y="5048885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Final 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290512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554164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五边形 19"/>
          <p:cNvSpPr/>
          <p:nvPr/>
        </p:nvSpPr>
        <p:spPr>
          <a:xfrm>
            <a:off x="8287385" y="5327650"/>
            <a:ext cx="22034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707755" y="2580640"/>
            <a:ext cx="2958465" cy="1784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Category Feature Map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Height * Width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(Same to Image)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*Channel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(Class #)</a:t>
            </a:r>
            <a:endParaRPr lang="zh-CN" altLang="en-US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07755" y="1170305"/>
            <a:ext cx="295592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For each pixel: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N-ary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Feature Vector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rot="16200000">
            <a:off x="9895840" y="4493895"/>
            <a:ext cx="577850" cy="457200"/>
            <a:chOff x="14218" y="8864"/>
            <a:chExt cx="538" cy="320"/>
          </a:xfrm>
        </p:grpSpPr>
        <p:sp>
          <p:nvSpPr>
            <p:cNvPr id="27" name="燕尾形 26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燕尾形 30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燕尾形 31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" name="左右箭头 32"/>
          <p:cNvSpPr/>
          <p:nvPr/>
        </p:nvSpPr>
        <p:spPr>
          <a:xfrm>
            <a:off x="9669145" y="2258695"/>
            <a:ext cx="916305" cy="18351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12140" y="1170305"/>
            <a:ext cx="2292350" cy="1524000"/>
            <a:chOff x="964" y="1843"/>
            <a:chExt cx="3610" cy="2400"/>
          </a:xfrm>
        </p:grpSpPr>
        <p:sp>
          <p:nvSpPr>
            <p:cNvPr id="35" name="矩形 34"/>
            <p:cNvSpPr/>
            <p:nvPr/>
          </p:nvSpPr>
          <p:spPr>
            <a:xfrm>
              <a:off x="964" y="1843"/>
              <a:ext cx="3611" cy="24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   Image:</a:t>
              </a:r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  H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* 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W * </a:t>
              </a:r>
              <a:endPara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C(R/G/B)</a:t>
              </a:r>
              <a:endParaRPr lang="zh-CN" altLang="en-US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pic>
          <p:nvPicPr>
            <p:cNvPr id="38" name="图片 37"/>
            <p:cNvPicPr/>
            <p:nvPr/>
          </p:nvPicPr>
          <p:blipFill>
            <a:blip r:embed="rId1"/>
            <a:srcRect l="22" t="-479" r="74962" b="479"/>
            <a:stretch>
              <a:fillRect/>
            </a:stretch>
          </p:blipFill>
          <p:spPr>
            <a:xfrm>
              <a:off x="3362" y="1959"/>
              <a:ext cx="1043" cy="2135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</p:grpSp>
      <p:pic>
        <p:nvPicPr>
          <p:cNvPr id="39" name="图片 4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0" y="2114550"/>
            <a:ext cx="5509260" cy="2714625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Models-FCN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91940" y="303530"/>
            <a:ext cx="5521325" cy="4940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To solve CNN’s Defects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07755" y="5048885"/>
            <a:ext cx="295592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Upsampling 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Deconvolution +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Fusion + Skip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2140" y="3091180"/>
            <a:ext cx="2201545" cy="10375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Convolution Layers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2140" y="5048250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1424305" y="4331970"/>
            <a:ext cx="577850" cy="457200"/>
            <a:chOff x="14218" y="8864"/>
            <a:chExt cx="538" cy="320"/>
          </a:xfrm>
        </p:grpSpPr>
        <p:sp>
          <p:nvSpPr>
            <p:cNvPr id="58" name="燕尾形 57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燕尾形 58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7" name="五边形 36"/>
          <p:cNvSpPr/>
          <p:nvPr/>
        </p:nvSpPr>
        <p:spPr>
          <a:xfrm rot="5400000">
            <a:off x="1597660" y="26523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27070" y="5066665"/>
            <a:ext cx="2200910" cy="10013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Full </a:t>
            </a:r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Convolution</a:t>
            </a:r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 Layer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5815" y="5048885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Final 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290512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554164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8955" y="2038350"/>
            <a:ext cx="5466080" cy="2859405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  <p:sp>
        <p:nvSpPr>
          <p:cNvPr id="20" name="五边形 19"/>
          <p:cNvSpPr/>
          <p:nvPr/>
        </p:nvSpPr>
        <p:spPr>
          <a:xfrm>
            <a:off x="8287385" y="5327650"/>
            <a:ext cx="22034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707755" y="2580640"/>
            <a:ext cx="2958465" cy="1784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Category Feature Map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Height * Width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(Same to Image)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*Channel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(Class #)</a:t>
            </a:r>
            <a:endParaRPr lang="zh-CN" altLang="en-US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07755" y="1170305"/>
            <a:ext cx="295592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For each pixel: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N-ary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Feature Vector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rot="16200000">
            <a:off x="9895840" y="4493895"/>
            <a:ext cx="577850" cy="457200"/>
            <a:chOff x="14218" y="8864"/>
            <a:chExt cx="538" cy="320"/>
          </a:xfrm>
        </p:grpSpPr>
        <p:sp>
          <p:nvSpPr>
            <p:cNvPr id="27" name="燕尾形 26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燕尾形 30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燕尾形 31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" name="左右箭头 32"/>
          <p:cNvSpPr/>
          <p:nvPr/>
        </p:nvSpPr>
        <p:spPr>
          <a:xfrm>
            <a:off x="9669145" y="2258695"/>
            <a:ext cx="916305" cy="18351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51175" y="1170305"/>
            <a:ext cx="5510530" cy="68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FCN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12140" y="1170305"/>
            <a:ext cx="2292350" cy="1524000"/>
            <a:chOff x="964" y="1843"/>
            <a:chExt cx="3610" cy="2400"/>
          </a:xfrm>
        </p:grpSpPr>
        <p:sp>
          <p:nvSpPr>
            <p:cNvPr id="35" name="矩形 34"/>
            <p:cNvSpPr/>
            <p:nvPr/>
          </p:nvSpPr>
          <p:spPr>
            <a:xfrm>
              <a:off x="964" y="1843"/>
              <a:ext cx="3611" cy="24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   Image:</a:t>
              </a:r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  H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* 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W * </a:t>
              </a:r>
              <a:endPara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C(R/G/B)</a:t>
              </a:r>
              <a:endParaRPr lang="zh-CN" altLang="en-US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pic>
          <p:nvPicPr>
            <p:cNvPr id="38" name="图片 37"/>
            <p:cNvPicPr/>
            <p:nvPr/>
          </p:nvPicPr>
          <p:blipFill>
            <a:blip r:embed="rId2"/>
            <a:srcRect l="22" t="-479" r="74962" b="479"/>
            <a:stretch>
              <a:fillRect/>
            </a:stretch>
          </p:blipFill>
          <p:spPr>
            <a:xfrm>
              <a:off x="3362" y="1959"/>
              <a:ext cx="1043" cy="2135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</p:grpSp>
      <p:sp>
        <p:nvSpPr>
          <p:cNvPr id="15" name="矩形 14"/>
          <p:cNvSpPr/>
          <p:nvPr/>
        </p:nvSpPr>
        <p:spPr>
          <a:xfrm>
            <a:off x="3227070" y="5051425"/>
            <a:ext cx="2207260" cy="10267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# Hf * Wf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3D 1*1</a:t>
            </a:r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* Cf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 kernels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Models-FCN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07755" y="5048885"/>
            <a:ext cx="2955925" cy="10375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Upsampling layer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accent2"/>
                </a:solidFill>
                <a:latin typeface="Helvetica" pitchFamily="2" charset="0"/>
                <a:cs typeface="+mn-ea"/>
                <a:sym typeface="+mn-lt"/>
              </a:rPr>
              <a:t>Deconvolution +</a:t>
            </a:r>
            <a:endParaRPr lang="en-US" altLang="zh-CN" sz="2000" b="1">
              <a:solidFill>
                <a:schemeClr val="accent2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accent2"/>
                </a:solidFill>
                <a:latin typeface="Helvetica" pitchFamily="2" charset="0"/>
                <a:cs typeface="+mn-ea"/>
                <a:sym typeface="+mn-lt"/>
              </a:rPr>
              <a:t>Fusion + Skip</a:t>
            </a:r>
            <a:endParaRPr lang="en-US" altLang="zh-CN" sz="2000" b="1">
              <a:solidFill>
                <a:schemeClr val="accent2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780" y="274955"/>
            <a:ext cx="560959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FCN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2140" y="3091180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Convolution Layers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2140" y="5048250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1424305" y="4331970"/>
            <a:ext cx="577850" cy="457200"/>
            <a:chOff x="14218" y="8864"/>
            <a:chExt cx="538" cy="320"/>
          </a:xfrm>
        </p:grpSpPr>
        <p:sp>
          <p:nvSpPr>
            <p:cNvPr id="58" name="燕尾形 57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燕尾形 58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7" name="五边形 36"/>
          <p:cNvSpPr/>
          <p:nvPr/>
        </p:nvSpPr>
        <p:spPr>
          <a:xfrm rot="5400000">
            <a:off x="1597660" y="26523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27070" y="506666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Full </a:t>
            </a:r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Convolution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 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5815" y="5048885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Final 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290512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554164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五边形 19"/>
          <p:cNvSpPr/>
          <p:nvPr/>
        </p:nvSpPr>
        <p:spPr>
          <a:xfrm>
            <a:off x="8287385" y="5327650"/>
            <a:ext cx="22034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707755" y="2580640"/>
            <a:ext cx="2958465" cy="1784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Category Feature Map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Height * Width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(Same to Image)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*Channel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(Class #)</a:t>
            </a:r>
            <a:endParaRPr lang="zh-CN" altLang="en-US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07755" y="1170305"/>
            <a:ext cx="295592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For each pixel: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N-ary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Feature Vector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rot="16200000">
            <a:off x="9895840" y="4493895"/>
            <a:ext cx="577850" cy="457200"/>
            <a:chOff x="14218" y="8864"/>
            <a:chExt cx="538" cy="320"/>
          </a:xfrm>
        </p:grpSpPr>
        <p:sp>
          <p:nvSpPr>
            <p:cNvPr id="27" name="燕尾形 26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燕尾形 30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燕尾形 31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" name="左右箭头 32"/>
          <p:cNvSpPr/>
          <p:nvPr/>
        </p:nvSpPr>
        <p:spPr>
          <a:xfrm>
            <a:off x="9669145" y="2258695"/>
            <a:ext cx="916305" cy="18351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3138805" y="1176655"/>
            <a:ext cx="2288540" cy="1730375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  <p:grpSp>
        <p:nvGrpSpPr>
          <p:cNvPr id="34" name="组合 33"/>
          <p:cNvGrpSpPr/>
          <p:nvPr/>
        </p:nvGrpSpPr>
        <p:grpSpPr>
          <a:xfrm>
            <a:off x="612140" y="1170305"/>
            <a:ext cx="2292350" cy="1524000"/>
            <a:chOff x="964" y="1843"/>
            <a:chExt cx="3610" cy="2400"/>
          </a:xfrm>
        </p:grpSpPr>
        <p:sp>
          <p:nvSpPr>
            <p:cNvPr id="35" name="矩形 34"/>
            <p:cNvSpPr/>
            <p:nvPr/>
          </p:nvSpPr>
          <p:spPr>
            <a:xfrm>
              <a:off x="964" y="1843"/>
              <a:ext cx="3611" cy="24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   Image:</a:t>
              </a:r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  H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* 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W * </a:t>
              </a:r>
              <a:endPara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C(R/G/B)</a:t>
              </a:r>
              <a:endParaRPr lang="zh-CN" altLang="en-US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pic>
          <p:nvPicPr>
            <p:cNvPr id="38" name="图片 37"/>
            <p:cNvPicPr/>
            <p:nvPr/>
          </p:nvPicPr>
          <p:blipFill>
            <a:blip r:embed="rId2"/>
            <a:srcRect l="22" t="-479" r="74962" b="479"/>
            <a:stretch>
              <a:fillRect/>
            </a:stretch>
          </p:blipFill>
          <p:spPr>
            <a:xfrm>
              <a:off x="3362" y="1959"/>
              <a:ext cx="1043" cy="2135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3134995" y="3087370"/>
            <a:ext cx="5233670" cy="1744980"/>
            <a:chOff x="4937" y="4862"/>
            <a:chExt cx="8242" cy="2748"/>
          </a:xfrm>
        </p:grpSpPr>
        <p:pic>
          <p:nvPicPr>
            <p:cNvPr id="106" name="图片 10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50" y="4862"/>
              <a:ext cx="6617" cy="271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4937" y="4894"/>
              <a:ext cx="8243" cy="2716"/>
            </a:xfrm>
            <a:prstGeom prst="rect">
              <a:avLst/>
            </a:prstGeom>
            <a:noFill/>
            <a:ln>
              <a:solidFill>
                <a:srgbClr val="4B7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41645" y="1166495"/>
            <a:ext cx="2827020" cy="1724660"/>
            <a:chOff x="8727" y="1837"/>
            <a:chExt cx="4452" cy="2716"/>
          </a:xfrm>
        </p:grpSpPr>
        <p:sp>
          <p:nvSpPr>
            <p:cNvPr id="9" name="矩形 8"/>
            <p:cNvSpPr/>
            <p:nvPr/>
          </p:nvSpPr>
          <p:spPr>
            <a:xfrm>
              <a:off x="8727" y="1837"/>
              <a:ext cx="4452" cy="27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7" name="图片 10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916" y="1953"/>
              <a:ext cx="2576" cy="24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矩形 11"/>
            <p:cNvSpPr/>
            <p:nvPr/>
          </p:nvSpPr>
          <p:spPr>
            <a:xfrm>
              <a:off x="11860" y="1843"/>
              <a:ext cx="937" cy="25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6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Helvetica" pitchFamily="2" charset="0"/>
                  <a:cs typeface="+mn-ea"/>
                  <a:sym typeface="+mn-lt"/>
                </a:rPr>
                <a:t>√</a:t>
              </a:r>
              <a:endPara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Models-FCN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780" y="284480"/>
            <a:ext cx="560959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Deconvolution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4670" y="1226185"/>
            <a:ext cx="3716020" cy="1724660"/>
            <a:chOff x="8727" y="1837"/>
            <a:chExt cx="5632" cy="2716"/>
          </a:xfrm>
        </p:grpSpPr>
        <p:sp>
          <p:nvSpPr>
            <p:cNvPr id="9" name="矩形 8"/>
            <p:cNvSpPr/>
            <p:nvPr/>
          </p:nvSpPr>
          <p:spPr>
            <a:xfrm>
              <a:off x="8727" y="1837"/>
              <a:ext cx="5632" cy="27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7" name="图片 10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8916" y="1953"/>
              <a:ext cx="2576" cy="24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矩形 11"/>
            <p:cNvSpPr/>
            <p:nvPr/>
          </p:nvSpPr>
          <p:spPr>
            <a:xfrm>
              <a:off x="12440" y="1850"/>
              <a:ext cx="937" cy="25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6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Helvetica" pitchFamily="2" charset="0"/>
                  <a:cs typeface="+mn-ea"/>
                  <a:sym typeface="+mn-lt"/>
                </a:rPr>
                <a:t>√</a:t>
              </a:r>
              <a:endPara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endParaRPr>
            </a:p>
          </p:txBody>
        </p:sp>
      </p:grp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565785" y="4439285"/>
            <a:ext cx="3595370" cy="1606550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  <p:pic>
        <p:nvPicPr>
          <p:cNvPr id="109" name="图片 108"/>
          <p:cNvPicPr/>
          <p:nvPr/>
        </p:nvPicPr>
        <p:blipFill>
          <a:blip r:embed="rId3"/>
          <a:srcRect b="38976"/>
          <a:stretch>
            <a:fillRect/>
          </a:stretch>
        </p:blipFill>
        <p:spPr>
          <a:xfrm>
            <a:off x="550545" y="3170555"/>
            <a:ext cx="3610610" cy="914400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  <p:pic>
        <p:nvPicPr>
          <p:cNvPr id="110" name="图片 109"/>
          <p:cNvPicPr/>
          <p:nvPr/>
        </p:nvPicPr>
        <p:blipFill>
          <a:blip r:embed="rId4"/>
          <a:stretch>
            <a:fillRect/>
          </a:stretch>
        </p:blipFill>
        <p:spPr>
          <a:xfrm>
            <a:off x="4654550" y="1217930"/>
            <a:ext cx="2628900" cy="1720850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  <p:pic>
        <p:nvPicPr>
          <p:cNvPr id="111" name="图片 110"/>
          <p:cNvPicPr/>
          <p:nvPr/>
        </p:nvPicPr>
        <p:blipFill>
          <a:blip r:embed="rId5"/>
          <a:stretch>
            <a:fillRect/>
          </a:stretch>
        </p:blipFill>
        <p:spPr>
          <a:xfrm>
            <a:off x="7797800" y="1226185"/>
            <a:ext cx="3665855" cy="1724660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  <p:grpSp>
        <p:nvGrpSpPr>
          <p:cNvPr id="18" name="组合 17"/>
          <p:cNvGrpSpPr/>
          <p:nvPr/>
        </p:nvGrpSpPr>
        <p:grpSpPr>
          <a:xfrm>
            <a:off x="4459605" y="3069590"/>
            <a:ext cx="7195820" cy="3063240"/>
            <a:chOff x="6923" y="4834"/>
            <a:chExt cx="11332" cy="4824"/>
          </a:xfrm>
        </p:grpSpPr>
        <p:sp>
          <p:nvSpPr>
            <p:cNvPr id="16" name="矩形 15"/>
            <p:cNvSpPr/>
            <p:nvPr/>
          </p:nvSpPr>
          <p:spPr>
            <a:xfrm>
              <a:off x="6923" y="4834"/>
              <a:ext cx="11332" cy="48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b="1">
                <a:solidFill>
                  <a:schemeClr val="accent2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pic>
          <p:nvPicPr>
            <p:cNvPr id="112" name="图片 111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350" y="5034"/>
              <a:ext cx="10703" cy="915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  <p:pic>
          <p:nvPicPr>
            <p:cNvPr id="113" name="图片 112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50" y="6399"/>
              <a:ext cx="3155" cy="3041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  <p:pic>
          <p:nvPicPr>
            <p:cNvPr id="114" name="图片 113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0983" y="6384"/>
              <a:ext cx="7059" cy="1888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  <p:sp>
          <p:nvSpPr>
            <p:cNvPr id="15" name="矩形 14"/>
            <p:cNvSpPr/>
            <p:nvPr/>
          </p:nvSpPr>
          <p:spPr>
            <a:xfrm>
              <a:off x="10983" y="8474"/>
              <a:ext cx="7113" cy="96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 b="1">
                  <a:solidFill>
                    <a:schemeClr val="accent2"/>
                  </a:solidFill>
                  <a:latin typeface="Helvetica" pitchFamily="2" charset="0"/>
                  <a:cs typeface="+mn-ea"/>
                  <a:sym typeface="+mn-lt"/>
                </a:rPr>
                <a:t>Deconvolution</a:t>
              </a:r>
              <a:endParaRPr lang="en-US" altLang="zh-CN" sz="2000" b="1">
                <a:solidFill>
                  <a:schemeClr val="accent2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08072" y="3360420"/>
            <a:ext cx="4617711" cy="730885"/>
            <a:chOff x="3228" y="5514"/>
            <a:chExt cx="7271" cy="1151"/>
          </a:xfrm>
        </p:grpSpPr>
        <p:sp>
          <p:nvSpPr>
            <p:cNvPr id="14" name="文本框 13"/>
            <p:cNvSpPr txBox="1"/>
            <p:nvPr/>
          </p:nvSpPr>
          <p:spPr>
            <a:xfrm>
              <a:off x="4659" y="5514"/>
              <a:ext cx="5840" cy="11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Task &amp; Motivation</a:t>
              </a:r>
              <a:endParaRPr lang="en-US" altLang="zh-CN" sz="3200" b="1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3228" y="5674"/>
              <a:ext cx="956" cy="9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08350" y="4361180"/>
            <a:ext cx="5105400" cy="634365"/>
            <a:chOff x="7446" y="8560"/>
            <a:chExt cx="8040" cy="999"/>
          </a:xfrm>
        </p:grpSpPr>
        <p:sp>
          <p:nvSpPr>
            <p:cNvPr id="15" name="文本框 14"/>
            <p:cNvSpPr txBox="1"/>
            <p:nvPr/>
          </p:nvSpPr>
          <p:spPr>
            <a:xfrm>
              <a:off x="8727" y="8560"/>
              <a:ext cx="675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 </a:t>
              </a:r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Models </a:t>
              </a:r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&amp; </a:t>
              </a:r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Methods</a:t>
              </a:r>
              <a:endParaRPr lang="en-US" altLang="zh-CN" sz="3200" b="1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7446" y="8603"/>
              <a:ext cx="956" cy="9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08072" y="5314950"/>
            <a:ext cx="5018341" cy="606844"/>
            <a:chOff x="9679" y="5692"/>
            <a:chExt cx="7902" cy="956"/>
          </a:xfrm>
        </p:grpSpPr>
        <p:sp>
          <p:nvSpPr>
            <p:cNvPr id="16" name="文本框 15"/>
            <p:cNvSpPr txBox="1"/>
            <p:nvPr/>
          </p:nvSpPr>
          <p:spPr>
            <a:xfrm>
              <a:off x="11094" y="5692"/>
              <a:ext cx="648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b="1" dirty="0">
                  <a:solidFill>
                    <a:schemeClr val="accent1"/>
                  </a:solidFill>
                  <a:latin typeface="Helvetica" pitchFamily="2" charset="0"/>
                  <a:cs typeface="+mn-ea"/>
                  <a:sym typeface="+mn-lt"/>
                </a:rPr>
                <a:t>Result &amp; Conclution</a:t>
              </a:r>
              <a:endParaRPr lang="en-US" altLang="zh-CN" sz="3200" b="1" dirty="0">
                <a:solidFill>
                  <a:schemeClr val="accent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9679" y="5692"/>
              <a:ext cx="956" cy="9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" pitchFamily="2" charset="0"/>
                  <a:cs typeface="+mn-ea"/>
                  <a:sym typeface="+mn-lt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Models-FCN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07755" y="5053330"/>
            <a:ext cx="2955925" cy="10375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Upsampling layer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accent2"/>
                </a:solidFill>
                <a:latin typeface="Helvetica" pitchFamily="2" charset="0"/>
                <a:cs typeface="+mn-ea"/>
                <a:sym typeface="+mn-lt"/>
              </a:rPr>
              <a:t>Deconvolution +</a:t>
            </a:r>
            <a:endParaRPr lang="en-US" altLang="zh-CN" sz="2000" b="1">
              <a:solidFill>
                <a:schemeClr val="accent2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accent2"/>
                </a:solidFill>
                <a:latin typeface="Helvetica" pitchFamily="2" charset="0"/>
                <a:cs typeface="+mn-ea"/>
                <a:sym typeface="+mn-lt"/>
              </a:rPr>
              <a:t>Fusion Skip</a:t>
            </a:r>
            <a:endParaRPr lang="en-US" altLang="zh-CN" sz="2000" b="1">
              <a:solidFill>
                <a:schemeClr val="accent2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79545" y="307975"/>
            <a:ext cx="560959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FCN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0230" y="5048250"/>
            <a:ext cx="224345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511175" y="4262755"/>
            <a:ext cx="577850" cy="457200"/>
            <a:chOff x="14218" y="8864"/>
            <a:chExt cx="538" cy="320"/>
          </a:xfrm>
        </p:grpSpPr>
        <p:sp>
          <p:nvSpPr>
            <p:cNvPr id="58" name="燕尾形 57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燕尾形 58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3227070" y="506666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Full </a:t>
            </a:r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Convolution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 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5815" y="5048885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Final 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290512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554164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五边形 19"/>
          <p:cNvSpPr/>
          <p:nvPr/>
        </p:nvSpPr>
        <p:spPr>
          <a:xfrm>
            <a:off x="8287385" y="5327650"/>
            <a:ext cx="22034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707755" y="2580640"/>
            <a:ext cx="2958465" cy="1784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Category Feature Map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Height * Width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(Same to Image)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*Channel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(Class #)</a:t>
            </a:r>
            <a:endParaRPr lang="zh-CN" altLang="en-US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07755" y="1170305"/>
            <a:ext cx="295592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For each pixel: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N-ary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Feature Vector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rot="16200000">
            <a:off x="9895840" y="4493895"/>
            <a:ext cx="577850" cy="457200"/>
            <a:chOff x="14218" y="8864"/>
            <a:chExt cx="538" cy="320"/>
          </a:xfrm>
        </p:grpSpPr>
        <p:sp>
          <p:nvSpPr>
            <p:cNvPr id="27" name="燕尾形 26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燕尾形 30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燕尾形 31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" name="左右箭头 32"/>
          <p:cNvSpPr/>
          <p:nvPr/>
        </p:nvSpPr>
        <p:spPr>
          <a:xfrm>
            <a:off x="9669145" y="2258695"/>
            <a:ext cx="916305" cy="18351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38480" y="1140460"/>
            <a:ext cx="529590" cy="1524000"/>
            <a:chOff x="964" y="1843"/>
            <a:chExt cx="1475" cy="2400"/>
          </a:xfrm>
        </p:grpSpPr>
        <p:sp>
          <p:nvSpPr>
            <p:cNvPr id="35" name="矩形 34"/>
            <p:cNvSpPr/>
            <p:nvPr/>
          </p:nvSpPr>
          <p:spPr>
            <a:xfrm>
              <a:off x="964" y="1843"/>
              <a:ext cx="1475" cy="24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endParaRPr lang="zh-CN" altLang="en-US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pic>
          <p:nvPicPr>
            <p:cNvPr id="38" name="图片 37"/>
            <p:cNvPicPr/>
            <p:nvPr/>
          </p:nvPicPr>
          <p:blipFill>
            <a:blip r:embed="rId1"/>
            <a:srcRect l="22" t="-479" r="74962" b="479"/>
            <a:stretch>
              <a:fillRect/>
            </a:stretch>
          </p:blipFill>
          <p:spPr>
            <a:xfrm>
              <a:off x="1170" y="1976"/>
              <a:ext cx="1043" cy="2135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</p:grpSp>
      <p:pic>
        <p:nvPicPr>
          <p:cNvPr id="15" name="图片 4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70" y="1170305"/>
            <a:ext cx="7249160" cy="3032125"/>
          </a:xfrm>
          <a:prstGeom prst="rect">
            <a:avLst/>
          </a:prstGeom>
          <a:noFill/>
          <a:ln w="9525">
            <a:solidFill>
              <a:srgbClr val="4B7D2B"/>
            </a:solidFill>
          </a:ln>
        </p:spPr>
      </p:pic>
      <p:sp>
        <p:nvSpPr>
          <p:cNvPr id="18" name="矩形 17"/>
          <p:cNvSpPr/>
          <p:nvPr/>
        </p:nvSpPr>
        <p:spPr>
          <a:xfrm>
            <a:off x="538480" y="3059430"/>
            <a:ext cx="529590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9" name="五边形 18"/>
          <p:cNvSpPr/>
          <p:nvPr/>
        </p:nvSpPr>
        <p:spPr>
          <a:xfrm rot="5400000">
            <a:off x="695325" y="262191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95070" y="4364990"/>
            <a:ext cx="2160270" cy="4578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accent2"/>
                </a:solidFill>
                <a:latin typeface="Helvetica" pitchFamily="2" charset="0"/>
                <a:cs typeface="+mn-ea"/>
                <a:sym typeface="+mn-lt"/>
              </a:rPr>
              <a:t>Deconvolution</a:t>
            </a:r>
            <a:endParaRPr lang="en-US" altLang="zh-CN" sz="2000" b="1">
              <a:solidFill>
                <a:schemeClr val="accent2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59480" y="4354195"/>
            <a:ext cx="3209290" cy="4743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accent2"/>
                </a:solidFill>
                <a:latin typeface="Helvetica" pitchFamily="2" charset="0"/>
                <a:cs typeface="+mn-ea"/>
                <a:sym typeface="+mn-lt"/>
              </a:rPr>
              <a:t>Multiscale feature fusion</a:t>
            </a:r>
            <a:endParaRPr lang="en-US" altLang="zh-CN" sz="2000" b="1">
              <a:solidFill>
                <a:schemeClr val="accent2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72910" y="4354195"/>
            <a:ext cx="1720215" cy="4578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accent2"/>
                </a:solidFill>
                <a:latin typeface="Helvetica" pitchFamily="2" charset="0"/>
                <a:cs typeface="+mn-ea"/>
                <a:sym typeface="+mn-lt"/>
              </a:rPr>
              <a:t>Skip</a:t>
            </a:r>
            <a:endParaRPr lang="en-US" altLang="zh-CN" sz="2000" b="1">
              <a:solidFill>
                <a:schemeClr val="accent2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Models-FCN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07755" y="5048885"/>
            <a:ext cx="2955925" cy="1037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Upsampling 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Deconvolution +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Fusion  Skip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780" y="274955"/>
            <a:ext cx="560959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FCN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2140" y="3091180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Convolution Layers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2140" y="5048250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1424305" y="4331970"/>
            <a:ext cx="577850" cy="457200"/>
            <a:chOff x="14218" y="8864"/>
            <a:chExt cx="538" cy="320"/>
          </a:xfrm>
        </p:grpSpPr>
        <p:sp>
          <p:nvSpPr>
            <p:cNvPr id="58" name="燕尾形 57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燕尾形 58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燕尾形 59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7" name="五边形 36"/>
          <p:cNvSpPr/>
          <p:nvPr/>
        </p:nvSpPr>
        <p:spPr>
          <a:xfrm rot="5400000">
            <a:off x="1597660" y="26523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27070" y="506666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Full </a:t>
            </a:r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Convolution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 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85815" y="5048885"/>
            <a:ext cx="220154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Final 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(Hf * Wf * Cf)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290512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5541645" y="53447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五边形 19"/>
          <p:cNvSpPr/>
          <p:nvPr/>
        </p:nvSpPr>
        <p:spPr>
          <a:xfrm>
            <a:off x="8287385" y="5327650"/>
            <a:ext cx="22034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707755" y="2580640"/>
            <a:ext cx="2958465" cy="1784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Category Feature Map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Height * Width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(Same to Image)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*Channel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(Class #)</a:t>
            </a:r>
            <a:endParaRPr lang="zh-CN" altLang="en-US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07755" y="1170305"/>
            <a:ext cx="2955925" cy="10375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For each pixel: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N-ary 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Feature Vector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rot="16200000">
            <a:off x="9895840" y="4493895"/>
            <a:ext cx="577850" cy="457200"/>
            <a:chOff x="14218" y="8864"/>
            <a:chExt cx="538" cy="320"/>
          </a:xfrm>
        </p:grpSpPr>
        <p:sp>
          <p:nvSpPr>
            <p:cNvPr id="27" name="燕尾形 26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燕尾形 30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燕尾形 31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" name="左右箭头 32"/>
          <p:cNvSpPr/>
          <p:nvPr/>
        </p:nvSpPr>
        <p:spPr>
          <a:xfrm>
            <a:off x="9669145" y="2299335"/>
            <a:ext cx="916305" cy="18351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12140" y="1170305"/>
            <a:ext cx="2292350" cy="1524000"/>
            <a:chOff x="964" y="1843"/>
            <a:chExt cx="3610" cy="2400"/>
          </a:xfrm>
        </p:grpSpPr>
        <p:sp>
          <p:nvSpPr>
            <p:cNvPr id="35" name="矩形 34"/>
            <p:cNvSpPr/>
            <p:nvPr/>
          </p:nvSpPr>
          <p:spPr>
            <a:xfrm>
              <a:off x="964" y="1843"/>
              <a:ext cx="3611" cy="24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   Image:</a:t>
              </a:r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  H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* 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W * </a:t>
              </a:r>
              <a:endPara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C(R/G/B)</a:t>
              </a:r>
              <a:endParaRPr lang="zh-CN" altLang="en-US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pic>
          <p:nvPicPr>
            <p:cNvPr id="38" name="图片 37"/>
            <p:cNvPicPr/>
            <p:nvPr/>
          </p:nvPicPr>
          <p:blipFill>
            <a:blip r:embed="rId1"/>
            <a:srcRect l="22" t="-479" r="74962" b="479"/>
            <a:stretch>
              <a:fillRect/>
            </a:stretch>
          </p:blipFill>
          <p:spPr>
            <a:xfrm>
              <a:off x="3362" y="1959"/>
              <a:ext cx="1043" cy="2135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</p:grpSp>
      <p:sp>
        <p:nvSpPr>
          <p:cNvPr id="54" name="矩形 53"/>
          <p:cNvSpPr/>
          <p:nvPr/>
        </p:nvSpPr>
        <p:spPr>
          <a:xfrm>
            <a:off x="3230245" y="1141095"/>
            <a:ext cx="5074285" cy="16363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rPr>
              <a:t>1.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Pixel Level Classifiction Task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27070" y="3007360"/>
            <a:ext cx="2659380" cy="18395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rPr>
              <a:t>2.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Changeable for Input Image </a:t>
            </a:r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Size</a:t>
            </a:r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80785" y="3043555"/>
            <a:ext cx="2032000" cy="18059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Size Reduction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Fixed Kernel (Parameter) size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9" name="直角上箭头 8"/>
          <p:cNvSpPr/>
          <p:nvPr/>
        </p:nvSpPr>
        <p:spPr>
          <a:xfrm rot="16200000">
            <a:off x="8589010" y="4447540"/>
            <a:ext cx="400050" cy="56324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燕尾形 54"/>
          <p:cNvSpPr/>
          <p:nvPr/>
        </p:nvSpPr>
        <p:spPr>
          <a:xfrm rot="10800000">
            <a:off x="8388985" y="1347470"/>
            <a:ext cx="233680" cy="68326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燕尾形 11"/>
          <p:cNvSpPr/>
          <p:nvPr/>
        </p:nvSpPr>
        <p:spPr>
          <a:xfrm rot="10800000">
            <a:off x="5972810" y="3589655"/>
            <a:ext cx="233680" cy="68326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Models-FCN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71520" y="1696085"/>
            <a:ext cx="6103620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VGG’s Default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255645" y="2677795"/>
            <a:ext cx="6119495" cy="1054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The results are still not fine enough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55645" y="4208780"/>
            <a:ext cx="6119495" cy="1054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Depth Optimization of Eecoder?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altLang="zh-CN" dirty="0" err="1">
                <a:cs typeface="Arial" panose="020B0604020202020204" pitchFamily="34" charset="0"/>
                <a:sym typeface="+mn-lt"/>
              </a:rPr>
              <a:t>ResNet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780" y="274955"/>
            <a:ext cx="560959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Helvetica" pitchFamily="2" charset="0"/>
                <a:cs typeface="+mn-ea"/>
                <a:sym typeface="+mn-lt"/>
              </a:rPr>
              <a:t>Degradation problem</a:t>
            </a:r>
            <a:endParaRPr lang="en-US" altLang="zh-CN" sz="2800" b="1" dirty="0"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8" name="图片 7" descr="图表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76" y="2422962"/>
            <a:ext cx="8642847" cy="28283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altLang="zh-CN" dirty="0" err="1">
                <a:cs typeface="Arial" panose="020B0604020202020204" pitchFamily="34" charset="0"/>
                <a:sym typeface="+mn-lt"/>
              </a:rPr>
              <a:t>ResNet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780" y="274955"/>
            <a:ext cx="560959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Helvetica" pitchFamily="2" charset="0"/>
                <a:cs typeface="+mn-ea"/>
                <a:sym typeface="+mn-lt"/>
              </a:rPr>
              <a:t>Residual unit</a:t>
            </a:r>
            <a:endParaRPr lang="en-US" altLang="zh-CN" sz="2800" b="1" dirty="0"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7" y="1911922"/>
            <a:ext cx="5054093" cy="271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91" y="2015340"/>
            <a:ext cx="4194770" cy="11100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0990" y="1646008"/>
            <a:ext cx="434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The residual unit can be represented as :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30990" y="3271684"/>
            <a:ext cx="521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Learning characteristics from shallow l to deep L :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274" y="3736573"/>
            <a:ext cx="3217749" cy="8977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74" y="5253398"/>
            <a:ext cx="4428571" cy="82857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330990" y="4794352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Gradient of reverse process: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altLang="zh-CN" dirty="0" err="1">
                <a:cs typeface="Arial" panose="020B0604020202020204" pitchFamily="34" charset="0"/>
                <a:sym typeface="+mn-lt"/>
              </a:rPr>
              <a:t>ResNet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4780" y="274955"/>
            <a:ext cx="560959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latin typeface="Helvetica" pitchFamily="2" charset="0"/>
                <a:cs typeface="+mn-ea"/>
                <a:sym typeface="+mn-lt"/>
              </a:rPr>
              <a:t>ResNet</a:t>
            </a:r>
            <a:endParaRPr lang="en-US" altLang="zh-CN" sz="2800" b="1" dirty="0"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89743" y="-1580833"/>
            <a:ext cx="4716147" cy="103314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  <a:sym typeface="+mn-lt"/>
              </a:rPr>
              <a:t>Models-</a:t>
            </a:r>
            <a:r>
              <a:rPr lang="en-US" altLang="zh-CN">
                <a:cs typeface="+mn-ea"/>
                <a:sym typeface="+mn-lt"/>
              </a:rPr>
              <a:t>Resnet_</a:t>
            </a:r>
            <a:r>
              <a:rPr lang="en-US" dirty="0">
                <a:cs typeface="Arial" panose="020B0604020202020204" pitchFamily="34" charset="0"/>
                <a:sym typeface="+mn-lt"/>
              </a:rPr>
              <a:t>fcn</a:t>
            </a:r>
            <a:endParaRPr 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19450" y="1148080"/>
            <a:ext cx="517398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Helvetica" pitchFamily="2" charset="0"/>
                <a:cs typeface="+mn-ea"/>
                <a:sym typeface="+mn-lt"/>
              </a:rPr>
              <a:t>ResNet-FCN Training</a:t>
            </a:r>
            <a:endParaRPr lang="en-US" altLang="zh-CN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7" name="五边形 36"/>
          <p:cNvSpPr/>
          <p:nvPr/>
        </p:nvSpPr>
        <p:spPr>
          <a:xfrm rot="5400000">
            <a:off x="1597660" y="265239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22040" y="5048885"/>
            <a:ext cx="4465320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Final 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3D Feature Map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(Hf * Wf * Cf)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0" name="五边形 29"/>
          <p:cNvSpPr/>
          <p:nvPr/>
        </p:nvSpPr>
        <p:spPr>
          <a:xfrm>
            <a:off x="3219450" y="5327650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五边形 19"/>
          <p:cNvSpPr/>
          <p:nvPr/>
        </p:nvSpPr>
        <p:spPr>
          <a:xfrm>
            <a:off x="8287385" y="5327650"/>
            <a:ext cx="22034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707755" y="2580640"/>
            <a:ext cx="2958465" cy="17849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Category Feature Map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Height * Width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(Same to Image)</a:t>
            </a:r>
            <a:endParaRPr lang="en-US" altLang="zh-CN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141213"/>
                </a:solidFill>
                <a:latin typeface="Helvetica" pitchFamily="2" charset="0"/>
                <a:cs typeface="+mn-ea"/>
                <a:sym typeface="+mn-lt"/>
              </a:rPr>
              <a:t>*Channel</a:t>
            </a:r>
            <a:endParaRPr lang="en-US" altLang="zh-CN" sz="2000" b="1">
              <a:solidFill>
                <a:srgbClr val="141213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rPr>
              <a:t>(Class #)</a:t>
            </a:r>
            <a:endParaRPr lang="zh-CN" altLang="en-US" sz="2000" b="1">
              <a:solidFill>
                <a:srgbClr val="FF0000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07755" y="1170305"/>
            <a:ext cx="295592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For each pixel: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N-ary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Feature Vector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rot="16200000">
            <a:off x="9895840" y="4493895"/>
            <a:ext cx="577850" cy="457200"/>
            <a:chOff x="14218" y="8864"/>
            <a:chExt cx="538" cy="320"/>
          </a:xfrm>
        </p:grpSpPr>
        <p:sp>
          <p:nvSpPr>
            <p:cNvPr id="27" name="燕尾形 26"/>
            <p:cNvSpPr/>
            <p:nvPr/>
          </p:nvSpPr>
          <p:spPr>
            <a:xfrm>
              <a:off x="14218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燕尾形 30"/>
            <p:cNvSpPr/>
            <p:nvPr/>
          </p:nvSpPr>
          <p:spPr>
            <a:xfrm>
              <a:off x="14409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燕尾形 31"/>
            <p:cNvSpPr/>
            <p:nvPr/>
          </p:nvSpPr>
          <p:spPr>
            <a:xfrm>
              <a:off x="14604" y="8864"/>
              <a:ext cx="152" cy="321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3" name="左右箭头 32"/>
          <p:cNvSpPr/>
          <p:nvPr/>
        </p:nvSpPr>
        <p:spPr>
          <a:xfrm>
            <a:off x="9669145" y="2258695"/>
            <a:ext cx="916305" cy="183515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12140" y="1170305"/>
            <a:ext cx="2292350" cy="1524000"/>
            <a:chOff x="964" y="1843"/>
            <a:chExt cx="3610" cy="2400"/>
          </a:xfrm>
        </p:grpSpPr>
        <p:sp>
          <p:nvSpPr>
            <p:cNvPr id="35" name="矩形 34"/>
            <p:cNvSpPr/>
            <p:nvPr/>
          </p:nvSpPr>
          <p:spPr>
            <a:xfrm>
              <a:off x="964" y="1843"/>
              <a:ext cx="3611" cy="24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   Image:</a:t>
              </a:r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endPara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  H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* </a:t>
              </a:r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W * </a:t>
              </a:r>
              <a:endParaRPr lang="en-US" altLang="zh-CN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FF0000"/>
                  </a:solidFill>
                  <a:latin typeface="Helvetica" pitchFamily="2" charset="0"/>
                  <a:cs typeface="+mn-ea"/>
                  <a:sym typeface="+mn-lt"/>
                </a:rPr>
                <a:t> C(R/G/B)</a:t>
              </a:r>
              <a:endParaRPr lang="zh-CN" altLang="en-US" sz="2000" b="1">
                <a:solidFill>
                  <a:srgbClr val="FF0000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pic>
          <p:nvPicPr>
            <p:cNvPr id="38" name="图片 37"/>
            <p:cNvPicPr/>
            <p:nvPr/>
          </p:nvPicPr>
          <p:blipFill>
            <a:blip r:embed="rId1"/>
            <a:srcRect l="22" t="-479" r="74962" b="479"/>
            <a:stretch>
              <a:fillRect/>
            </a:stretch>
          </p:blipFill>
          <p:spPr>
            <a:xfrm>
              <a:off x="3362" y="1959"/>
              <a:ext cx="1043" cy="2135"/>
            </a:xfrm>
            <a:prstGeom prst="rect">
              <a:avLst/>
            </a:prstGeom>
            <a:noFill/>
            <a:ln w="9525">
              <a:solidFill>
                <a:srgbClr val="4B7D2B"/>
              </a:solidFill>
            </a:ln>
          </p:spPr>
        </p:pic>
      </p:grpSp>
      <p:sp>
        <p:nvSpPr>
          <p:cNvPr id="5" name="矩形 4"/>
          <p:cNvSpPr/>
          <p:nvPr/>
        </p:nvSpPr>
        <p:spPr>
          <a:xfrm>
            <a:off x="8707755" y="5048885"/>
            <a:ext cx="2955925" cy="1037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Upsampling layer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Deconvolution +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Fusion  Skip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27070" y="2109470"/>
            <a:ext cx="5094605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Initialize to Predefine ReNet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19450" y="3007995"/>
            <a:ext cx="5058410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Construct in steps to Train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2140" y="3216275"/>
            <a:ext cx="2292985" cy="2870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ResNet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Encoder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19450" y="3924300"/>
            <a:ext cx="5058410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Based on AKE_20K Dataset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20000"/>
          </a:bodyPr>
          <a:lstStyle/>
          <a:p>
            <a:pPr lvl="0"/>
            <a:r>
              <a:rPr lang="en-US" sz="3200" dirty="0">
                <a:solidFill>
                  <a:srgbClr val="FFFFFF"/>
                </a:solidFill>
                <a:cs typeface="Arial" panose="020B0604020202020204" pitchFamily="34" charset="0"/>
                <a:sym typeface="+mn-lt"/>
              </a:rPr>
              <a:t>Result &amp; Conclution</a:t>
            </a:r>
            <a:endParaRPr lang="en-US" sz="3200" dirty="0">
              <a:solidFill>
                <a:srgbClr val="FFFFFF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laboratory-microscope_73379"/>
          <p:cNvSpPr>
            <a:spLocks noChangeAspect="1"/>
          </p:cNvSpPr>
          <p:nvPr/>
        </p:nvSpPr>
        <p:spPr bwMode="auto">
          <a:xfrm>
            <a:off x="5718000" y="1793118"/>
            <a:ext cx="756000" cy="106709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>
                <a:sym typeface="+mn-lt"/>
              </a:rPr>
              <a:t>Result</a:t>
            </a:r>
            <a:endParaRPr lang="en-US"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87065" y="1191895"/>
            <a:ext cx="5173980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For a 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specific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 case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4" name="图片 3" descr="ADE_val_0000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" y="2018030"/>
            <a:ext cx="4173855" cy="3130550"/>
          </a:xfrm>
          <a:prstGeom prst="rect">
            <a:avLst/>
          </a:prstGeom>
        </p:spPr>
      </p:pic>
      <p:pic>
        <p:nvPicPr>
          <p:cNvPr id="7" name="图片 6" descr="lab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25" y="2007870"/>
            <a:ext cx="4170680" cy="31299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12825" y="5389880"/>
            <a:ext cx="4173220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Input Image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75425" y="5368290"/>
            <a:ext cx="4173220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Label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>
                <a:sym typeface="+mn-lt"/>
              </a:rPr>
              <a:t>Result</a:t>
            </a:r>
            <a:endParaRPr lang="en-US">
              <a:sym typeface="+mn-lt"/>
            </a:endParaRPr>
          </a:p>
        </p:txBody>
      </p:sp>
      <p:pic>
        <p:nvPicPr>
          <p:cNvPr id="9" name="图片 8" descr="preFCN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6695" y="1322070"/>
            <a:ext cx="2759710" cy="2070100"/>
          </a:xfrm>
          <a:prstGeom prst="rect">
            <a:avLst/>
          </a:prstGeom>
        </p:spPr>
      </p:pic>
      <p:pic>
        <p:nvPicPr>
          <p:cNvPr id="6" name="图片 5" descr="preFCN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90" y="1322070"/>
            <a:ext cx="2754630" cy="206629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080125" y="3471545"/>
            <a:ext cx="275399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resnet50_FCN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22410" y="3485515"/>
            <a:ext cx="275399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resnet101_FCN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9" name="图片 18" descr="QQ图片20211223115629"/>
          <p:cNvPicPr>
            <a:picLocks noChangeAspect="1"/>
          </p:cNvPicPr>
          <p:nvPr/>
        </p:nvPicPr>
        <p:blipFill>
          <a:blip r:embed="rId3"/>
          <a:srcRect b="75733"/>
          <a:stretch>
            <a:fillRect/>
          </a:stretch>
        </p:blipFill>
        <p:spPr>
          <a:xfrm>
            <a:off x="9134475" y="4026535"/>
            <a:ext cx="2741930" cy="1295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 descr="QQ图片20211223115629"/>
          <p:cNvPicPr>
            <a:picLocks noChangeAspect="1"/>
          </p:cNvPicPr>
          <p:nvPr/>
        </p:nvPicPr>
        <p:blipFill>
          <a:blip r:embed="rId3"/>
          <a:srcRect l="-1575" t="24231" r="1575" b="51502"/>
          <a:stretch>
            <a:fillRect/>
          </a:stretch>
        </p:blipFill>
        <p:spPr>
          <a:xfrm>
            <a:off x="6079490" y="4026535"/>
            <a:ext cx="2741930" cy="1295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983615" y="1322070"/>
            <a:ext cx="2066290" cy="1197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3341370" y="1467485"/>
            <a:ext cx="2178685" cy="1052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6"/>
          <a:stretch>
            <a:fillRect/>
          </a:stretch>
        </p:blipFill>
        <p:spPr>
          <a:xfrm>
            <a:off x="1584325" y="3166110"/>
            <a:ext cx="3370580" cy="9925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7"/>
          <a:stretch>
            <a:fillRect/>
          </a:stretch>
        </p:blipFill>
        <p:spPr>
          <a:xfrm>
            <a:off x="1458595" y="4552950"/>
            <a:ext cx="3496310" cy="1151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733425" y="2598420"/>
            <a:ext cx="219392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Pixel Accuracy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90875" y="2609215"/>
            <a:ext cx="2329180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Mean PA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7715" y="4158615"/>
            <a:ext cx="478599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Mean Intersection over Union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8350" y="5797550"/>
            <a:ext cx="4785360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Frequency Weighted IoU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79490" y="5523865"/>
            <a:ext cx="5797550" cy="620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Good results are achieved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098290" y="3951605"/>
            <a:ext cx="3996055" cy="1355725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Arial" panose="020B0604020202020204" pitchFamily="34" charset="0"/>
                <a:sym typeface="+mn-lt"/>
              </a:rPr>
              <a:t>Task &amp; </a:t>
            </a:r>
            <a:endParaRPr lang="zh-CN" altLang="en-US" b="1" dirty="0">
              <a:cs typeface="Arial" panose="020B0604020202020204" pitchFamily="34" charset="0"/>
              <a:sym typeface="+mn-lt"/>
            </a:endParaRPr>
          </a:p>
          <a:p>
            <a:r>
              <a:rPr lang="zh-CN" altLang="en-US" b="1" dirty="0">
                <a:cs typeface="Arial" panose="020B0604020202020204" pitchFamily="34" charset="0"/>
                <a:sym typeface="+mn-lt"/>
              </a:rPr>
              <a:t>Motivation</a:t>
            </a:r>
            <a:endParaRPr lang="zh-CN" altLang="en-US" b="1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three-books_73757"/>
          <p:cNvSpPr/>
          <p:nvPr/>
        </p:nvSpPr>
        <p:spPr bwMode="auto">
          <a:xfrm>
            <a:off x="5628000" y="2068866"/>
            <a:ext cx="936000" cy="82800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>
                <a:sym typeface="+mn-lt"/>
              </a:rPr>
              <a:t>Result</a:t>
            </a:r>
            <a:endParaRPr lang="en-US">
              <a:sym typeface="+mn-lt"/>
            </a:endParaRPr>
          </a:p>
        </p:txBody>
      </p:sp>
      <p:pic>
        <p:nvPicPr>
          <p:cNvPr id="9" name="图片 8" descr="preFCN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6695" y="1322070"/>
            <a:ext cx="2759710" cy="2070100"/>
          </a:xfrm>
          <a:prstGeom prst="rect">
            <a:avLst/>
          </a:prstGeom>
        </p:spPr>
      </p:pic>
      <p:pic>
        <p:nvPicPr>
          <p:cNvPr id="6" name="图片 5" descr="preFCN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90" y="1322070"/>
            <a:ext cx="2754630" cy="206629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080125" y="3471545"/>
            <a:ext cx="275399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resnet50_FCN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22410" y="3485515"/>
            <a:ext cx="275399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resnet101_FCN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9" name="图片 18" descr="QQ图片20211223115629"/>
          <p:cNvPicPr>
            <a:picLocks noChangeAspect="1"/>
          </p:cNvPicPr>
          <p:nvPr/>
        </p:nvPicPr>
        <p:blipFill>
          <a:blip r:embed="rId3"/>
          <a:srcRect b="75733"/>
          <a:stretch>
            <a:fillRect/>
          </a:stretch>
        </p:blipFill>
        <p:spPr>
          <a:xfrm>
            <a:off x="9134475" y="4026535"/>
            <a:ext cx="2741930" cy="1295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 descr="QQ图片20211223115629"/>
          <p:cNvPicPr>
            <a:picLocks noChangeAspect="1"/>
          </p:cNvPicPr>
          <p:nvPr/>
        </p:nvPicPr>
        <p:blipFill>
          <a:blip r:embed="rId3"/>
          <a:srcRect l="-1575" t="24231" r="1575" b="51502"/>
          <a:stretch>
            <a:fillRect/>
          </a:stretch>
        </p:blipFill>
        <p:spPr>
          <a:xfrm>
            <a:off x="6079490" y="4026535"/>
            <a:ext cx="2741930" cy="1295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6079490" y="5523865"/>
            <a:ext cx="5797550" cy="6203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Good results are achieved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70535" y="1322070"/>
            <a:ext cx="5353685" cy="1399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rPr>
              <a:t>1.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Pixel Level Classifiction Task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0535" y="2961005"/>
            <a:ext cx="5360670" cy="136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rPr>
              <a:t>2.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Changeable for Input Image </a:t>
            </a:r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Size</a:t>
            </a:r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0535" y="4599940"/>
            <a:ext cx="5360670" cy="15297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rPr>
              <a:t>3.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Better Performance with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Resnet Encoder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>
                <a:sym typeface="+mn-lt"/>
              </a:rPr>
              <a:t>Result</a:t>
            </a:r>
            <a:endParaRPr lang="en-US">
              <a:sym typeface="+mn-lt"/>
            </a:endParaRPr>
          </a:p>
        </p:txBody>
      </p:sp>
      <p:pic>
        <p:nvPicPr>
          <p:cNvPr id="5" name="图片 4" descr="preDeepla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510" y="3637915"/>
            <a:ext cx="2754630" cy="2066925"/>
          </a:xfrm>
          <a:prstGeom prst="rect">
            <a:avLst/>
          </a:prstGeom>
        </p:spPr>
      </p:pic>
      <p:pic>
        <p:nvPicPr>
          <p:cNvPr id="9" name="图片 8" descr="preFCN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1052830"/>
            <a:ext cx="2759710" cy="2070100"/>
          </a:xfrm>
          <a:prstGeom prst="rect">
            <a:avLst/>
          </a:prstGeom>
        </p:spPr>
      </p:pic>
      <p:pic>
        <p:nvPicPr>
          <p:cNvPr id="10" name="图片 9" descr="preFCN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052830"/>
            <a:ext cx="2754630" cy="2066290"/>
          </a:xfrm>
          <a:prstGeom prst="rect">
            <a:avLst/>
          </a:prstGeom>
        </p:spPr>
      </p:pic>
      <p:pic>
        <p:nvPicPr>
          <p:cNvPr id="11" name="图片 10" descr="prePsp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5" y="3662680"/>
            <a:ext cx="2740660" cy="20561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32510" y="5789930"/>
            <a:ext cx="275399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Deeplab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33145" y="3202305"/>
            <a:ext cx="275399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resnet50_FCN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25340" y="3216275"/>
            <a:ext cx="275399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resnet101_FCN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06290" y="5789930"/>
            <a:ext cx="2753995" cy="3530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resnet101_PSP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19" name="图片 18" descr="QQ图片202112231156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785" y="1075690"/>
            <a:ext cx="2559685" cy="4982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五边形 19"/>
          <p:cNvSpPr/>
          <p:nvPr/>
        </p:nvSpPr>
        <p:spPr>
          <a:xfrm>
            <a:off x="7792085" y="2955925"/>
            <a:ext cx="209550" cy="129984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>
                <a:sym typeface="+mn-lt"/>
              </a:rPr>
              <a:t>Conclution</a:t>
            </a:r>
            <a:endParaRPr lang="en-US">
              <a:sym typeface="+mn-lt"/>
            </a:endParaRPr>
          </a:p>
        </p:txBody>
      </p:sp>
      <p:pic>
        <p:nvPicPr>
          <p:cNvPr id="19" name="图片 18" descr="QQ图片202112231156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937895"/>
            <a:ext cx="2559685" cy="4982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3834130" y="937895"/>
            <a:ext cx="7993380" cy="584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Still not Enough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4130" y="2035810"/>
            <a:ext cx="7993380" cy="15297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rPr>
              <a:t>1.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itchFamily="2" charset="0"/>
              <a:cs typeface="+mn-ea"/>
              <a:sym typeface="+mn-lt"/>
            </a:endParaRPr>
          </a:p>
          <a:p>
            <a:pPr algn="l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  1) The result of upsampling is still fuzzy and smooth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l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  2) Not sensitive to the details in the image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34130" y="4001770"/>
            <a:ext cx="7993380" cy="19183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" pitchFamily="2" charset="0"/>
                <a:cs typeface="+mn-ea"/>
                <a:sym typeface="+mn-lt"/>
              </a:rPr>
              <a:t>2.</a:t>
            </a:r>
            <a:endParaRPr lang="en-US" altLang="zh-CN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" pitchFamily="2" charset="0"/>
              <a:cs typeface="+mn-ea"/>
              <a:sym typeface="+mn-lt"/>
            </a:endParaRPr>
          </a:p>
          <a:p>
            <a:pPr algn="l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  1) No considerition on the relation between pixels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l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  2) No spatial regularization 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l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  3) Lacks spatial consistency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>
                <a:sym typeface="+mn-lt"/>
              </a:rPr>
              <a:t>Conclution</a:t>
            </a:r>
            <a:endParaRPr lang="en-US">
              <a:sym typeface="+mn-lt"/>
            </a:endParaRPr>
          </a:p>
        </p:txBody>
      </p:sp>
      <p:pic>
        <p:nvPicPr>
          <p:cNvPr id="19" name="图片 18" descr="QQ图片202112231156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937895"/>
            <a:ext cx="2559685" cy="4982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3834130" y="937895"/>
            <a:ext cx="7993380" cy="584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Future Work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12540" y="1864995"/>
            <a:ext cx="7993380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Improve the model structure according to the details of the link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12540" y="2792095"/>
            <a:ext cx="2201545" cy="14249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Downsampling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7815" y="3537585"/>
            <a:ext cx="2099945" cy="6788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Atrous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5" name="燕尾形 54"/>
          <p:cNvSpPr/>
          <p:nvPr/>
        </p:nvSpPr>
        <p:spPr>
          <a:xfrm>
            <a:off x="6214110" y="3162935"/>
            <a:ext cx="233680" cy="68326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310370" y="3537585"/>
            <a:ext cx="2286635" cy="6781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Receptive field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47815" y="2792095"/>
            <a:ext cx="4939665" cy="608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Dilated Convolution to the Rescue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4" name="五边形 23"/>
          <p:cNvSpPr/>
          <p:nvPr/>
        </p:nvSpPr>
        <p:spPr>
          <a:xfrm>
            <a:off x="8898890" y="3614420"/>
            <a:ext cx="233680" cy="524510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12540" y="4495165"/>
            <a:ext cx="2201545" cy="14249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Upsampling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6203315" y="4866005"/>
            <a:ext cx="233680" cy="68326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626225" y="4495165"/>
            <a:ext cx="4939665" cy="608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Dense Upsampling Convolution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26225" y="5304155"/>
            <a:ext cx="2298065" cy="608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One time recovery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96705" y="5303520"/>
            <a:ext cx="2369185" cy="608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Learnable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en-US">
                <a:sym typeface="+mn-lt"/>
              </a:rPr>
              <a:t>Conclution</a:t>
            </a:r>
            <a:endParaRPr lang="en-US">
              <a:sym typeface="+mn-lt"/>
            </a:endParaRPr>
          </a:p>
        </p:txBody>
      </p:sp>
      <p:pic>
        <p:nvPicPr>
          <p:cNvPr id="19" name="图片 18" descr="QQ图片202112231156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937895"/>
            <a:ext cx="2559685" cy="4982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3834130" y="937895"/>
            <a:ext cx="7993380" cy="5848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Future Work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12540" y="1854835"/>
            <a:ext cx="7993380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Post process the segmentation results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29735" y="2706370"/>
            <a:ext cx="7158990" cy="608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e.g. Conditional random field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34130" y="3801745"/>
            <a:ext cx="7993380" cy="584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Consider global context information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51325" y="4566920"/>
            <a:ext cx="7158990" cy="608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e.g. Pyramid Pooling Module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12540" y="5335270"/>
            <a:ext cx="7993380" cy="5848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4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............</a:t>
            </a:r>
            <a:endParaRPr lang="en-US" altLang="zh-CN" sz="4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3540868" y="2606037"/>
            <a:ext cx="7978032" cy="914400"/>
          </a:xfrm>
        </p:spPr>
        <p:txBody>
          <a:bodyPr>
            <a:normAutofit fontScale="92500"/>
          </a:bodyPr>
          <a:lstStyle/>
          <a:p>
            <a:pPr algn="r"/>
            <a:r>
              <a:rPr lang="en-US" altLang="zh-CN" dirty="0"/>
              <a:t>Thanks for your listening!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386263" y="3874963"/>
            <a:ext cx="6751272" cy="288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Presenter: 58119125</a:t>
            </a:r>
            <a:r>
              <a:rPr lang="zh-CN" altLang="en-US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蒋卓洋</a:t>
            </a:r>
            <a:endParaRPr lang="zh-CN" altLang="en-US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58119128</a:t>
            </a:r>
            <a:r>
              <a:rPr lang="zh-CN" altLang="en-US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鲁洋洋</a:t>
            </a:r>
            <a:endParaRPr lang="en-US" altLang="zh-CN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58119132</a:t>
            </a:r>
            <a:r>
              <a:rPr lang="zh-CN" altLang="en-US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李凯新</a:t>
            </a:r>
            <a:endParaRPr lang="zh-CN" altLang="en-US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endParaRPr lang="zh-CN" altLang="en-US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  <a:sym typeface="+mn-lt"/>
              </a:rPr>
              <a:t> </a:t>
            </a:r>
            <a:endParaRPr lang="en-US" altLang="zh-CN" sz="2800" dirty="0">
              <a:solidFill>
                <a:schemeClr val="accent1"/>
              </a:solidFill>
              <a:latin typeface="Helvetica" pitchFamily="2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27" name="直接连接符 2"/>
          <p:cNvCxnSpPr/>
          <p:nvPr/>
        </p:nvCxnSpPr>
        <p:spPr>
          <a:xfrm>
            <a:off x="11226555" y="4069080"/>
            <a:ext cx="0" cy="140400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Task</a:t>
            </a:r>
            <a:endParaRPr lang="en-US" altLang="zh-CN" dirty="0"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009015" y="1361440"/>
            <a:ext cx="7630795" cy="4593590"/>
            <a:chOff x="5448" y="2377"/>
            <a:chExt cx="12017" cy="7234"/>
          </a:xfrm>
        </p:grpSpPr>
        <p:sp>
          <p:nvSpPr>
            <p:cNvPr id="21" name="矩形 20"/>
            <p:cNvSpPr/>
            <p:nvPr/>
          </p:nvSpPr>
          <p:spPr>
            <a:xfrm>
              <a:off x="5448" y="2377"/>
              <a:ext cx="12017" cy="72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24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846" y="2557"/>
              <a:ext cx="10950" cy="133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  <a:sym typeface="+mn-lt"/>
                </a:rPr>
                <a:t>Semantic Segmentation</a:t>
              </a:r>
              <a:endParaRPr lang="en-US" altLang="zh-CN" sz="2800" b="1" dirty="0">
                <a:solidFill>
                  <a:schemeClr val="tx1"/>
                </a:solidFill>
                <a:latin typeface="Helvetica" pitchFamily="2" charset="0"/>
                <a:cs typeface="+mn-ea"/>
                <a:sym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3991" y="4848"/>
              <a:ext cx="2806" cy="11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800" b="1" dirty="0">
                  <a:latin typeface="Helvetica" pitchFamily="2" charset="0"/>
                  <a:cs typeface="+mn-ea"/>
                  <a:sym typeface="+mn-lt"/>
                </a:rPr>
                <a:t>Input</a:t>
              </a:r>
              <a:endParaRPr lang="en-US" sz="2800" b="1" dirty="0"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819" y="4641"/>
              <a:ext cx="3659" cy="151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sz="2400" b="1" dirty="0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Visual</a:t>
              </a:r>
              <a:endParaRPr sz="2400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S</a:t>
              </a:r>
              <a:r>
                <a:rPr sz="2400" b="1" dirty="0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cene</a:t>
              </a:r>
              <a:endParaRPr sz="2400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cxnSp>
          <p:nvCxnSpPr>
            <p:cNvPr id="16" name="直接箭头连接符 15"/>
            <p:cNvCxnSpPr>
              <a:stCxn id="13" idx="3"/>
              <a:endCxn id="7" idx="1"/>
            </p:cNvCxnSpPr>
            <p:nvPr/>
          </p:nvCxnSpPr>
          <p:spPr>
            <a:xfrm flipV="1">
              <a:off x="13478" y="5399"/>
              <a:ext cx="513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13991" y="7296"/>
              <a:ext cx="2806" cy="11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800" b="1" dirty="0">
                  <a:latin typeface="Helvetica" pitchFamily="2" charset="0"/>
                  <a:cs typeface="+mn-ea"/>
                  <a:sym typeface="+mn-lt"/>
                </a:rPr>
                <a:t>Output</a:t>
              </a:r>
              <a:endParaRPr lang="en-US" sz="2800" b="1" dirty="0">
                <a:latin typeface="Helvetica" pitchFamily="2" charset="0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819" y="7089"/>
              <a:ext cx="3659" cy="151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Components</a:t>
              </a:r>
              <a:endParaRPr lang="en-US" sz="2400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rPr>
                <a:t>Category</a:t>
              </a:r>
              <a:endParaRPr lang="en-US" sz="2400" b="1" dirty="0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endParaRPr>
            </a:p>
          </p:txBody>
        </p:sp>
        <p:cxnSp>
          <p:nvCxnSpPr>
            <p:cNvPr id="10" name="直接箭头连接符 9"/>
            <p:cNvCxnSpPr>
              <a:stCxn id="8" idx="3"/>
              <a:endCxn id="6" idx="1"/>
            </p:cNvCxnSpPr>
            <p:nvPr/>
          </p:nvCxnSpPr>
          <p:spPr>
            <a:xfrm flipV="1">
              <a:off x="13478" y="7847"/>
              <a:ext cx="513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13" descr="01_01_01_01_jxh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6" y="4375"/>
              <a:ext cx="3460" cy="2059"/>
            </a:xfrm>
            <a:prstGeom prst="rect">
              <a:avLst/>
            </a:prstGeom>
          </p:spPr>
        </p:pic>
        <p:pic>
          <p:nvPicPr>
            <p:cNvPr id="18" name="图片 17" descr="result_view_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6" y="6761"/>
              <a:ext cx="3550" cy="2155"/>
            </a:xfrm>
            <a:prstGeom prst="rect">
              <a:avLst/>
            </a:prstGeom>
          </p:spPr>
        </p:pic>
        <p:cxnSp>
          <p:nvCxnSpPr>
            <p:cNvPr id="20" name="直接箭头连接符 19"/>
            <p:cNvCxnSpPr>
              <a:stCxn id="14" idx="3"/>
              <a:endCxn id="13" idx="1"/>
            </p:cNvCxnSpPr>
            <p:nvPr/>
          </p:nvCxnSpPr>
          <p:spPr>
            <a:xfrm flipV="1">
              <a:off x="9306" y="5400"/>
              <a:ext cx="513" cy="5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8" idx="3"/>
              <a:endCxn id="8" idx="1"/>
            </p:cNvCxnSpPr>
            <p:nvPr/>
          </p:nvCxnSpPr>
          <p:spPr>
            <a:xfrm>
              <a:off x="9396" y="7839"/>
              <a:ext cx="423" cy="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9017635" y="1353820"/>
            <a:ext cx="2201545" cy="109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2000" b="1" dirty="0">
                <a:latin typeface="Helvetica" pitchFamily="2" charset="0"/>
                <a:cs typeface="+mn-ea"/>
                <a:sym typeface="+mn-lt"/>
              </a:rPr>
              <a:t>Location</a:t>
            </a:r>
            <a:endParaRPr lang="en-US" sz="2000" b="1" dirty="0">
              <a:latin typeface="Helvetica" pitchFamily="2" charset="0"/>
              <a:cs typeface="+mn-ea"/>
              <a:sym typeface="+mn-lt"/>
            </a:endParaRPr>
          </a:p>
          <a:p>
            <a:pPr lvl="0" algn="ctr">
              <a:buClrTx/>
              <a:buSzTx/>
              <a:buFontTx/>
            </a:pPr>
            <a:r>
              <a:rPr lang="en-US" sz="2000" b="1" dirty="0">
                <a:latin typeface="Helvetica" pitchFamily="2" charset="0"/>
                <a:cs typeface="+mn-ea"/>
                <a:sym typeface="+mn-lt"/>
              </a:rPr>
              <a:t>Work</a:t>
            </a:r>
            <a:endParaRPr lang="en-US" sz="2000" b="1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024620" y="5132070"/>
            <a:ext cx="2201545" cy="8229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Classify 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Each Pixel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024620" y="3174365"/>
            <a:ext cx="2201545" cy="109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2000" b="1" dirty="0">
                <a:latin typeface="Helvetica" pitchFamily="2" charset="0"/>
                <a:cs typeface="+mn-ea"/>
                <a:sym typeface="+mn-lt"/>
              </a:rPr>
              <a:t>Classification</a:t>
            </a:r>
            <a:endParaRPr lang="en-US" sz="2000" b="1" dirty="0">
              <a:latin typeface="Helvetica" pitchFamily="2" charset="0"/>
              <a:cs typeface="+mn-ea"/>
              <a:sym typeface="+mn-lt"/>
            </a:endParaRPr>
          </a:p>
          <a:p>
            <a:pPr lvl="0" algn="ctr">
              <a:buClrTx/>
              <a:buSzTx/>
              <a:buFontTx/>
            </a:pPr>
            <a:r>
              <a:rPr lang="en-US" sz="2000" b="1" dirty="0">
                <a:latin typeface="Helvetica" pitchFamily="2" charset="0"/>
                <a:cs typeface="+mn-ea"/>
                <a:sym typeface="+mn-lt"/>
              </a:rPr>
              <a:t>Work</a:t>
            </a:r>
            <a:endParaRPr lang="en-US" sz="2000" b="1" dirty="0"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864090" y="2565400"/>
            <a:ext cx="508000" cy="508000"/>
            <a:chOff x="13512" y="2831"/>
            <a:chExt cx="2054" cy="2054"/>
          </a:xfrm>
        </p:grpSpPr>
        <p:sp>
          <p:nvSpPr>
            <p:cNvPr id="33" name="矩形 32"/>
            <p:cNvSpPr/>
            <p:nvPr/>
          </p:nvSpPr>
          <p:spPr>
            <a:xfrm>
              <a:off x="13512" y="3521"/>
              <a:ext cx="2054" cy="6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16200000">
              <a:off x="13512" y="3504"/>
              <a:ext cx="2054" cy="7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6" name="下箭头 35"/>
          <p:cNvSpPr/>
          <p:nvPr/>
        </p:nvSpPr>
        <p:spPr>
          <a:xfrm>
            <a:off x="9956800" y="4415155"/>
            <a:ext cx="323850" cy="5715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Task</a:t>
            </a:r>
            <a:endParaRPr lang="zh-CN" alt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693660" y="2494915"/>
            <a:ext cx="3796665" cy="822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Pixel Level Task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0455" y="2494915"/>
            <a:ext cx="4390390" cy="822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Classifiction Task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8660" y="1198245"/>
            <a:ext cx="5184140" cy="98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b="1">
                <a:latin typeface="Helvetica" pitchFamily="2" charset="0"/>
                <a:cs typeface="+mn-ea"/>
                <a:sym typeface="+mn-lt"/>
              </a:rPr>
              <a:t>Semantic Segmentation</a:t>
            </a:r>
            <a:endParaRPr lang="en-US" sz="2800" b="1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55310" y="3714750"/>
            <a:ext cx="1519555" cy="213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Deep Learning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Model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05725" y="3954145"/>
            <a:ext cx="3796665" cy="7226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??HOW??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cxnSp>
        <p:nvCxnSpPr>
          <p:cNvPr id="24" name="肘形连接符 23"/>
          <p:cNvCxnSpPr>
            <a:stCxn id="11" idx="2"/>
            <a:endCxn id="15" idx="1"/>
          </p:cNvCxnSpPr>
          <p:nvPr/>
        </p:nvCxnSpPr>
        <p:spPr>
          <a:xfrm rot="5400000" flipV="1">
            <a:off x="3743325" y="2870200"/>
            <a:ext cx="1464310" cy="2359660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397635" y="3714750"/>
            <a:ext cx="3796665" cy="2134235"/>
          </a:xfrm>
          <a:prstGeom prst="rect">
            <a:avLst/>
          </a:prstGeom>
          <a:ln w="3810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lvl="0" indent="457200" algn="l" fontAlgn="auto">
              <a:lnSpc>
                <a:spcPct val="200000"/>
              </a:lnSpc>
              <a:buClrTx/>
              <a:buSzTx/>
              <a:buFontTx/>
            </a:pP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Image level classifiction task </a:t>
            </a:r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has good performance with Artificial Neural Network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cxnSp>
        <p:nvCxnSpPr>
          <p:cNvPr id="25" name="肘形连接符 24"/>
          <p:cNvCxnSpPr>
            <a:stCxn id="15" idx="0"/>
            <a:endCxn id="38" idx="1"/>
          </p:cNvCxnSpPr>
          <p:nvPr/>
        </p:nvCxnSpPr>
        <p:spPr>
          <a:xfrm rot="16200000">
            <a:off x="6650355" y="2671445"/>
            <a:ext cx="808355" cy="1278255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9849485" y="4877435"/>
            <a:ext cx="1640840" cy="7226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Pixel Level 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707630" y="4877435"/>
            <a:ext cx="1640840" cy="7226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Image Level 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6" name="燕尾形 55"/>
          <p:cNvSpPr/>
          <p:nvPr/>
        </p:nvSpPr>
        <p:spPr>
          <a:xfrm>
            <a:off x="9505315" y="5048250"/>
            <a:ext cx="215900" cy="381000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>
            <a:stCxn id="12" idx="2"/>
            <a:endCxn id="11" idx="0"/>
          </p:cNvCxnSpPr>
          <p:nvPr/>
        </p:nvCxnSpPr>
        <p:spPr>
          <a:xfrm flipH="1">
            <a:off x="3295650" y="2185670"/>
            <a:ext cx="5080" cy="309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38" idx="2"/>
            <a:endCxn id="22" idx="0"/>
          </p:cNvCxnSpPr>
          <p:nvPr/>
        </p:nvCxnSpPr>
        <p:spPr>
          <a:xfrm>
            <a:off x="9592310" y="3317875"/>
            <a:ext cx="12065" cy="636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Task</a:t>
            </a:r>
            <a:endParaRPr lang="zh-CN" altLang="en-US" dirty="0">
              <a:cs typeface="Arial" panose="020B0604020202020204" pitchFamily="34" charset="0"/>
              <a:sym typeface="+mn-lt"/>
            </a:endParaRPr>
          </a:p>
        </p:txBody>
      </p:sp>
      <p:pic>
        <p:nvPicPr>
          <p:cNvPr id="16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5"/>
          <a:stretch>
            <a:fillRect/>
          </a:stretch>
        </p:blipFill>
        <p:spPr>
          <a:xfrm>
            <a:off x="915670" y="1093470"/>
            <a:ext cx="6985635" cy="2775585"/>
          </a:xfrm>
          <a:prstGeom prst="rect">
            <a:avLst/>
          </a:prstGeom>
          <a:noFill/>
          <a:ln w="28575">
            <a:solidFill>
              <a:srgbClr val="4B7D2B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00415" y="1093470"/>
            <a:ext cx="2941955" cy="758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FCN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419465" y="2017395"/>
            <a:ext cx="2941955" cy="1851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Original NN frame for Segmentation Task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The core idea is the fusion of feature maps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pic>
        <p:nvPicPr>
          <p:cNvPr id="2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5670" y="4161155"/>
            <a:ext cx="2919730" cy="1941830"/>
          </a:xfrm>
          <a:prstGeom prst="rect">
            <a:avLst/>
          </a:prstGeom>
          <a:noFill/>
          <a:ln w="28575">
            <a:solidFill>
              <a:srgbClr val="4B7D2B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4272915" y="4161155"/>
            <a:ext cx="2941955" cy="758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U-net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72915" y="5063490"/>
            <a:ext cx="2941955" cy="10388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One of the core ideas is the splicing of feature maps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51445" y="4158615"/>
            <a:ext cx="3796665" cy="9048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Fully Convolutional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51445" y="5242560"/>
            <a:ext cx="3796665" cy="838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Encoder + Decoder</a:t>
            </a:r>
            <a:endParaRPr lang="en-US" altLang="zh-CN" sz="20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Task</a:t>
            </a:r>
            <a:endParaRPr lang="zh-CN" altLang="en-US" dirty="0"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3"/>
          <a:stretch>
            <a:fillRect/>
          </a:stretch>
        </p:blipFill>
        <p:spPr>
          <a:xfrm>
            <a:off x="625475" y="1219835"/>
            <a:ext cx="6824345" cy="2247900"/>
          </a:xfrm>
          <a:prstGeom prst="rect">
            <a:avLst/>
          </a:prstGeom>
          <a:noFill/>
          <a:ln w="28575">
            <a:solidFill>
              <a:srgbClr val="4B7D2B"/>
            </a:solidFill>
          </a:ln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5475" y="3749675"/>
            <a:ext cx="6835140" cy="2224405"/>
          </a:xfrm>
          <a:prstGeom prst="rect">
            <a:avLst/>
          </a:prstGeom>
          <a:noFill/>
          <a:ln w="28575">
            <a:solidFill>
              <a:srgbClr val="4B7D2B"/>
            </a:solidFill>
          </a:ln>
        </p:spPr>
      </p:pic>
      <p:sp>
        <p:nvSpPr>
          <p:cNvPr id="30" name="矩形 29"/>
          <p:cNvSpPr/>
          <p:nvPr/>
        </p:nvSpPr>
        <p:spPr>
          <a:xfrm>
            <a:off x="7736205" y="2011045"/>
            <a:ext cx="4039870" cy="1456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Propose anupsampling method based on maxPool index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Eliminate the need to learn upsampling and saving memory in the reasoning stage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36205" y="1219835"/>
            <a:ext cx="4040505" cy="681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SegNet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35570" y="3749675"/>
            <a:ext cx="4040505" cy="681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PSPNet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35570" y="4517390"/>
            <a:ext cx="4039870" cy="1456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The core idea is that the pyramid pooling module is proposed, and the model has empty convolution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Task</a:t>
            </a:r>
            <a:endParaRPr lang="zh-CN" alt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76390" y="5380990"/>
            <a:ext cx="4814570" cy="682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Backbone uses alignedxception (which has deep resolvable convolution)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6390" y="4683125"/>
            <a:ext cx="4814570" cy="552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DeepLab v3+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05600" y="1289050"/>
            <a:ext cx="4784725" cy="3248660"/>
            <a:chOff x="1442" y="2995"/>
            <a:chExt cx="7535" cy="5116"/>
          </a:xfrm>
        </p:grpSpPr>
        <p:pic>
          <p:nvPicPr>
            <p:cNvPr id="100" name="图片 99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442" y="2995"/>
              <a:ext cx="7535" cy="5116"/>
            </a:xfrm>
            <a:prstGeom prst="rect">
              <a:avLst/>
            </a:prstGeom>
            <a:noFill/>
            <a:ln w="28575">
              <a:solidFill>
                <a:srgbClr val="4B7D2B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7760" y="3042"/>
              <a:ext cx="1217" cy="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1142365" y="1915795"/>
            <a:ext cx="4813935" cy="9251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Enlarge the receptive field with empty convolution.(Atrous)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CRF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2365" y="1289050"/>
            <a:ext cx="4814570" cy="552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DeepLab v1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2365" y="3604895"/>
            <a:ext cx="4813935" cy="9328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Atrous spatial pyramid pooling (ASPP)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The flow is DCNN + Atrous convlution + CRF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2365" y="2987040"/>
            <a:ext cx="4814570" cy="552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DeepLab v2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42365" y="5380990"/>
            <a:ext cx="4813935" cy="682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ASPP has more image-level feature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Mutil-grid is proposed instead of CRF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42365" y="4683125"/>
            <a:ext cx="4814570" cy="552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DeepLab v3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latin typeface="Helvetica" pitchFamily="2" charset="0"/>
                <a:sym typeface="+mn-lt"/>
              </a:rPr>
            </a:fld>
            <a:endParaRPr lang="zh-CN" altLang="en-US">
              <a:latin typeface="Helvetica" pitchFamily="2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055" y="227674"/>
            <a:ext cx="8168208" cy="790865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  <a:sym typeface="+mn-lt"/>
              </a:rPr>
              <a:t>Motivation</a:t>
            </a:r>
            <a:endParaRPr lang="zh-CN" altLang="en-US" dirty="0"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60955" y="3485515"/>
            <a:ext cx="2201545" cy="1037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Important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point 1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61590" y="471995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QA Systerm</a:t>
            </a:r>
            <a:endParaRPr lang="en-US" altLang="zh-CN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24" name="直角上箭头 23"/>
          <p:cNvSpPr/>
          <p:nvPr/>
        </p:nvSpPr>
        <p:spPr>
          <a:xfrm rot="5400000">
            <a:off x="1617980" y="3465195"/>
            <a:ext cx="607060" cy="647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直角上箭头 24"/>
          <p:cNvSpPr/>
          <p:nvPr/>
        </p:nvSpPr>
        <p:spPr>
          <a:xfrm rot="5400000">
            <a:off x="1617980" y="4699635"/>
            <a:ext cx="607060" cy="647065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4949190" y="3813810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949190" y="5048250"/>
            <a:ext cx="656590" cy="3086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94435" y="1217295"/>
            <a:ext cx="9821545" cy="7105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Abundance Make Confuses?</a:t>
            </a:r>
            <a:endParaRPr lang="en-US" altLang="zh-CN" sz="28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61590" y="4719955"/>
            <a:ext cx="2200910" cy="1001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Important 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point 2</a:t>
            </a:r>
            <a:endParaRPr lang="en-US" altLang="zh-CN" sz="20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64860" y="3449320"/>
            <a:ext cx="283019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Original</a:t>
            </a:r>
            <a:endParaRPr lang="en-US" altLang="zh-CN" sz="24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Thought</a:t>
            </a:r>
            <a:endParaRPr lang="en-US" altLang="zh-CN" sz="24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4860" y="4719955"/>
            <a:ext cx="2830195" cy="103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Improvement</a:t>
            </a:r>
            <a:endParaRPr lang="en-US" altLang="zh-CN" sz="24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  <a:p>
            <a:pPr algn="ctr"/>
            <a:r>
              <a:rPr lang="en-US" altLang="zh-CN" sz="24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Ideas</a:t>
            </a:r>
            <a:endParaRPr lang="en-US" altLang="zh-CN" sz="24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97315" y="3449320"/>
            <a:ext cx="2018030" cy="1037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FCN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87790" y="4701540"/>
            <a:ext cx="2018030" cy="1037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Helvetica" pitchFamily="2" charset="0"/>
                <a:cs typeface="+mn-ea"/>
                <a:sym typeface="+mn-lt"/>
              </a:rPr>
              <a:t>+ ResNet</a:t>
            </a:r>
            <a:endParaRPr lang="en-US" altLang="zh-CN" sz="2400" b="1">
              <a:solidFill>
                <a:schemeClr val="bg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4275" y="2446655"/>
            <a:ext cx="9822180" cy="7099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solidFill>
                  <a:schemeClr val="tx1"/>
                </a:solidFill>
                <a:latin typeface="Helvetica" pitchFamily="2" charset="0"/>
                <a:cs typeface="+mn-ea"/>
                <a:sym typeface="+mn-lt"/>
              </a:rPr>
              <a:t>Deconstruction Development Distory</a:t>
            </a:r>
            <a:endParaRPr lang="en-US" altLang="zh-CN" sz="2800" b="1">
              <a:solidFill>
                <a:schemeClr val="tx1"/>
              </a:solidFill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15" name="五边形 14"/>
          <p:cNvSpPr/>
          <p:nvPr/>
        </p:nvSpPr>
        <p:spPr>
          <a:xfrm rot="5400000">
            <a:off x="5989955" y="1937385"/>
            <a:ext cx="230505" cy="48069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932,&quot;width&quot;:8299}"/>
</p:tagLst>
</file>

<file path=ppt/tags/tag2.xml><?xml version="1.0" encoding="utf-8"?>
<p:tagLst xmlns:p="http://schemas.openxmlformats.org/presentationml/2006/main">
  <p:tag name="KSO_WM_UNIT_PLACING_PICTURE_USER_VIEWPORT" val="{&quot;height&quot;:2821,&quot;width&quot;:9758}"/>
</p:tagLst>
</file>

<file path=ppt/tags/tag3.xml><?xml version="1.0" encoding="utf-8"?>
<p:tagLst xmlns:p="http://schemas.openxmlformats.org/presentationml/2006/main">
  <p:tag name="KSO_WM_UNIT_PLACING_PICTURE_USER_VIEWPORT" val="{&quot;height&quot;:2966,&quot;width&quot;:9050}"/>
</p:tagLst>
</file>

<file path=ppt/tags/tag4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22"/>
      </a:accent1>
      <a:accent2>
        <a:srgbClr val="FDCA04"/>
      </a:accent2>
      <a:accent3>
        <a:srgbClr val="00529D"/>
      </a:accent3>
      <a:accent4>
        <a:srgbClr val="B01417"/>
      </a:accent4>
      <a:accent5>
        <a:srgbClr val="7F7611"/>
      </a:accent5>
      <a:accent6>
        <a:srgbClr val="5D6B70"/>
      </a:accent6>
      <a:hlink>
        <a:srgbClr val="868A8C"/>
      </a:hlink>
      <a:folHlink>
        <a:srgbClr val="C2C6C8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6055</Words>
  <Application>WPS 演示</Application>
  <PresentationFormat>宽屏</PresentationFormat>
  <Paragraphs>700</Paragraphs>
  <Slides>35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Arial</vt:lpstr>
      <vt:lpstr>宋体</vt:lpstr>
      <vt:lpstr>Wingdings</vt:lpstr>
      <vt:lpstr>Helvetica Regular</vt:lpstr>
      <vt:lpstr>ESRI AMFM Electric</vt:lpstr>
      <vt:lpstr>微软雅黑</vt:lpstr>
      <vt:lpstr>Helvetica</vt:lpstr>
      <vt:lpstr>黑体</vt:lpstr>
      <vt:lpstr>Arial Unicode MS</vt:lpstr>
      <vt:lpstr>等线</vt:lpstr>
      <vt:lpstr>Tahoma</vt:lpstr>
      <vt:lpstr>Office 主题​​</vt:lpstr>
      <vt:lpstr>1_OfficePLUS</vt:lpstr>
      <vt:lpstr>PowerPoint 演示文稿</vt:lpstr>
      <vt:lpstr>PowerPoint 演示文稿</vt:lpstr>
      <vt:lpstr>PowerPoint 演示文稿</vt:lpstr>
      <vt:lpstr>Task</vt:lpstr>
      <vt:lpstr>Task</vt:lpstr>
      <vt:lpstr>Task</vt:lpstr>
      <vt:lpstr>Task</vt:lpstr>
      <vt:lpstr>Task</vt:lpstr>
      <vt:lpstr>Motivation</vt:lpstr>
      <vt:lpstr>Motivation</vt:lpstr>
      <vt:lpstr>PowerPoint 演示文稿</vt:lpstr>
      <vt:lpstr>Models &amp; Method</vt:lpstr>
      <vt:lpstr>Models-CNN</vt:lpstr>
      <vt:lpstr>Models-CNN</vt:lpstr>
      <vt:lpstr>Models-CNN</vt:lpstr>
      <vt:lpstr>Models-FCN</vt:lpstr>
      <vt:lpstr>Models-FCN</vt:lpstr>
      <vt:lpstr>Models-FCN</vt:lpstr>
      <vt:lpstr>Models-FCN</vt:lpstr>
      <vt:lpstr>Models-FCN</vt:lpstr>
      <vt:lpstr>Models-FCN</vt:lpstr>
      <vt:lpstr>Models-FCN</vt:lpstr>
      <vt:lpstr>ResNet</vt:lpstr>
      <vt:lpstr>ResNet</vt:lpstr>
      <vt:lpstr>ResNet</vt:lpstr>
      <vt:lpstr>Models-Resnet_fcn</vt:lpstr>
      <vt:lpstr>PowerPoint 演示文稿</vt:lpstr>
      <vt:lpstr>Result</vt:lpstr>
      <vt:lpstr>Result</vt:lpstr>
      <vt:lpstr>Result</vt:lpstr>
      <vt:lpstr>Result</vt:lpstr>
      <vt:lpstr>Conclution</vt:lpstr>
      <vt:lpstr>Conclution</vt:lpstr>
      <vt:lpstr>Conclution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Jona rch o_O</cp:lastModifiedBy>
  <cp:revision>3605</cp:revision>
  <dcterms:created xsi:type="dcterms:W3CDTF">2018-12-16T05:38:00Z</dcterms:created>
  <dcterms:modified xsi:type="dcterms:W3CDTF">2021-12-24T02:31:55Z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3B4A978CF0DE4843845767548536D1B6</vt:lpwstr>
  </property>
  <property fmtid="{D5CDD505-2E9C-101B-9397-08002B2CF9AE}" pid="12" name="KSOProductBuildVer">
    <vt:lpwstr>2052-11.1.0.11194</vt:lpwstr>
  </property>
</Properties>
</file>